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4628" r:id="rId4"/>
    <p:sldMasterId id="2147514652" r:id="rId5"/>
    <p:sldMasterId id="2147514664" r:id="rId6"/>
  </p:sldMasterIdLst>
  <p:notesMasterIdLst>
    <p:notesMasterId r:id="rId21"/>
  </p:notesMasterIdLst>
  <p:sldIdLst>
    <p:sldId id="371" r:id="rId7"/>
    <p:sldId id="2113" r:id="rId8"/>
    <p:sldId id="2114" r:id="rId9"/>
    <p:sldId id="2125" r:id="rId10"/>
    <p:sldId id="2128" r:id="rId11"/>
    <p:sldId id="2129" r:id="rId12"/>
    <p:sldId id="2093" r:id="rId13"/>
    <p:sldId id="856" r:id="rId14"/>
    <p:sldId id="1186" r:id="rId15"/>
    <p:sldId id="1915" r:id="rId16"/>
    <p:sldId id="1820" r:id="rId17"/>
    <p:sldId id="2029" r:id="rId18"/>
    <p:sldId id="1536" r:id="rId19"/>
    <p:sldId id="1725" r:id="rId20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44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52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056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117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3606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320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043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3761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66"/>
    <a:srgbClr val="EE8012"/>
    <a:srgbClr val="E5761B"/>
    <a:srgbClr val="FFFFFF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03.11.2022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441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5209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0567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1174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3907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475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552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6326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7713"/>
            <a:ext cx="6626225" cy="372903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Верхний колонтитул 3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sz="1300" dirty="0" smtClean="0">
              <a:solidFill>
                <a:prstClr val="black"/>
              </a:solidFill>
            </a:endParaRPr>
          </a:p>
        </p:txBody>
      </p:sp>
      <p:sp>
        <p:nvSpPr>
          <p:cNvPr id="25605" name="Номер слайда 4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39667B4E-B4D3-4749-85C8-0E4F52AC187B}" type="slidenum">
              <a:rPr lang="ru-RU" sz="1300" smtClean="0">
                <a:solidFill>
                  <a:prstClr val="black"/>
                </a:solidFill>
              </a:rPr>
              <a:pPr>
                <a:defRPr/>
              </a:pPr>
              <a:t>4</a:t>
            </a:fld>
            <a:endParaRPr lang="ru-RU" sz="1300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7200" y="1246188"/>
            <a:ext cx="5949950" cy="334803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5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7200" y="1246188"/>
            <a:ext cx="5949950" cy="334803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6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11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12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6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60"/>
          <a:lstStyle>
            <a:lvl1pPr marL="0" marR="53394" indent="0" algn="r">
              <a:buNone/>
              <a:defRPr>
                <a:solidFill>
                  <a:schemeClr val="tx1"/>
                </a:solidFill>
              </a:defRPr>
            </a:lvl1pPr>
            <a:lvl2pPr marL="533804" indent="0" algn="ctr">
              <a:buNone/>
            </a:lvl2pPr>
            <a:lvl3pPr marL="1067604" indent="0" algn="ctr">
              <a:buNone/>
            </a:lvl3pPr>
            <a:lvl4pPr marL="1601438" indent="0" algn="ctr">
              <a:buNone/>
            </a:lvl4pPr>
            <a:lvl5pPr marL="2135225" indent="0" algn="ctr">
              <a:buNone/>
            </a:lvl5pPr>
            <a:lvl6pPr marL="2669048" indent="0" algn="ctr">
              <a:buNone/>
            </a:lvl6pPr>
            <a:lvl7pPr marL="3202872" indent="0" algn="ctr">
              <a:buNone/>
            </a:lvl7pPr>
            <a:lvl8pPr marL="3736708" indent="0" algn="ctr">
              <a:buNone/>
            </a:lvl8pPr>
            <a:lvl9pPr marL="427047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41"/>
          <a:lstStyle>
            <a:lvl1pPr marL="0" marR="53382" indent="0" algn="r">
              <a:buNone/>
              <a:defRPr>
                <a:solidFill>
                  <a:schemeClr val="tx1"/>
                </a:solidFill>
              </a:defRPr>
            </a:lvl1pPr>
            <a:lvl2pPr marL="533579" indent="0" algn="ctr">
              <a:buNone/>
            </a:lvl2pPr>
            <a:lvl3pPr marL="1067138" indent="0" algn="ctr">
              <a:buNone/>
            </a:lvl3pPr>
            <a:lvl4pPr marL="1600747" indent="0" algn="ctr">
              <a:buNone/>
            </a:lvl4pPr>
            <a:lvl5pPr marL="2134297" indent="0" algn="ctr">
              <a:buNone/>
            </a:lvl5pPr>
            <a:lvl6pPr marL="2667900" indent="0" algn="ctr">
              <a:buNone/>
            </a:lvl6pPr>
            <a:lvl7pPr marL="3201499" indent="0" algn="ctr">
              <a:buNone/>
            </a:lvl7pPr>
            <a:lvl8pPr marL="3735089" indent="0" algn="ctr">
              <a:buNone/>
            </a:lvl8pPr>
            <a:lvl9pPr marL="42686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01" rIns="521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01" tIns="0" rIns="521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01" tIns="0" rIns="521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41" rIns="207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01" rIns="52101" bIns="521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43" rIns="521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41" y="1371949"/>
            <a:ext cx="10467501" cy="1829222"/>
          </a:xfrm>
          <a:ln>
            <a:noFill/>
          </a:ln>
        </p:spPr>
        <p:txBody>
          <a:bodyPr tIns="0" rIns="2099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90" y="3229283"/>
            <a:ext cx="10471565" cy="1753006"/>
          </a:xfrm>
        </p:spPr>
        <p:txBody>
          <a:bodyPr lIns="0" rIns="20996"/>
          <a:lstStyle>
            <a:lvl1pPr marL="0" marR="53538" indent="0" algn="r">
              <a:buNone/>
              <a:defRPr>
                <a:solidFill>
                  <a:schemeClr val="tx1"/>
                </a:solidFill>
              </a:defRPr>
            </a:lvl1pPr>
            <a:lvl2pPr marL="535230" indent="0" algn="ctr">
              <a:buNone/>
            </a:lvl2pPr>
            <a:lvl3pPr marL="1070461" indent="0" algn="ctr">
              <a:buNone/>
            </a:lvl3pPr>
            <a:lvl4pPr marL="1605710" indent="0" algn="ctr">
              <a:buNone/>
            </a:lvl4pPr>
            <a:lvl5pPr marL="2140929" indent="0" algn="ctr">
              <a:buNone/>
            </a:lvl5pPr>
            <a:lvl6pPr marL="2676173" indent="0" algn="ctr">
              <a:buNone/>
            </a:lvl6pPr>
            <a:lvl7pPr marL="3211418" indent="0" algn="ctr">
              <a:buNone/>
            </a:lvl7pPr>
            <a:lvl8pPr marL="3746644" indent="0" algn="ctr">
              <a:buNone/>
            </a:lvl8pPr>
            <a:lvl9pPr marL="428181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3F1861-8394-4BB6-9EEF-18C8577867D6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C83799-A409-4D14-B398-0031EC9130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69705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E31A8D-801C-481A-A0E7-ED0F9BCE230B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3ABDB7-9EEA-4D10-93DE-EC464C7327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7162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7" y="131707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7" y="2705304"/>
            <a:ext cx="10361851" cy="1510066"/>
          </a:xfrm>
        </p:spPr>
        <p:txBody>
          <a:bodyPr lIns="52660" rIns="526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410551-2A62-467D-8A51-4D2C886F8A9D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BB123B-85A6-4C44-AAB1-9B69EA044E3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14610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93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AD51E0-3F40-4CB4-B194-5BBC7EDED71E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9B974A-3438-4C44-BB91-AC2088423F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70305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67"/>
            <a:ext cx="5386216" cy="659503"/>
          </a:xfrm>
        </p:spPr>
        <p:txBody>
          <a:bodyPr lIns="52660" tIns="0" rIns="526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13" y="1860192"/>
            <a:ext cx="5388333" cy="654994"/>
          </a:xfrm>
        </p:spPr>
        <p:txBody>
          <a:bodyPr lIns="52660" tIns="0" rIns="526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1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8B2B0-3A47-40C4-95BD-B8C5C5A8D72F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B01F6B-8EC5-44E3-AD47-28D6EF00D8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836115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36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BDF82D-EFE1-48DF-99D3-CEB34E796A42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F72A56-F901-4CF8-BDAE-D0585AFD11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6714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3B93A5-97A4-4CA6-B895-73157AA9E260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FB902F-5189-4ADB-82C3-C74120D7DA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5820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21" rIns="5212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54" y="51451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54" y="1676789"/>
            <a:ext cx="3657123" cy="4573059"/>
          </a:xfrm>
        </p:spPr>
        <p:txBody>
          <a:bodyPr lIns="20996" rIns="2099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562337-5C69-4744-9B42-87CF716ECE80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E0A6E5-8F46-4DF9-ADD0-15F48A27CA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72008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03"/>
            <a:ext cx="2950080" cy="1582985"/>
          </a:xfrm>
        </p:spPr>
        <p:txBody>
          <a:bodyPr lIns="52660" rIns="52660" bIns="526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07" y="2829470"/>
            <a:ext cx="2946015" cy="2179826"/>
          </a:xfrm>
        </p:spPr>
        <p:txBody>
          <a:bodyPr lIns="73644" rIns="526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4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7DCDAE-D6B8-4B54-8574-0F2761AE61E3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3FF34D-17FB-4F35-8199-BD8AD6A068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948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B0888-BB75-49A8-AD5A-0B88FA77CA02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0F5FC-CB63-44DC-8CEC-F8A0609564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6787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2" y="91472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81" y="91472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024285-5B69-4CE6-9C33-2A9C07EF2937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B6429D-4D18-46F7-A850-775669F077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5754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37" y="1371949"/>
            <a:ext cx="10467501" cy="1829222"/>
          </a:xfrm>
          <a:ln>
            <a:noFill/>
          </a:ln>
        </p:spPr>
        <p:txBody>
          <a:bodyPr tIns="0" rIns="2077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78" y="3229283"/>
            <a:ext cx="10471565" cy="1753006"/>
          </a:xfrm>
        </p:spPr>
        <p:txBody>
          <a:bodyPr lIns="0" rIns="20771"/>
          <a:lstStyle>
            <a:lvl1pPr marL="0" marR="53404" indent="0" algn="r">
              <a:buNone/>
              <a:defRPr>
                <a:solidFill>
                  <a:schemeClr val="tx1"/>
                </a:solidFill>
              </a:defRPr>
            </a:lvl1pPr>
            <a:lvl2pPr marL="533905" indent="0" algn="ctr">
              <a:buNone/>
            </a:lvl2pPr>
            <a:lvl3pPr marL="1067807" indent="0" algn="ctr">
              <a:buNone/>
            </a:lvl3pPr>
            <a:lvl4pPr marL="1601740" indent="0" algn="ctr">
              <a:buNone/>
            </a:lvl4pPr>
            <a:lvl5pPr marL="2135628" indent="0" algn="ctr">
              <a:buNone/>
            </a:lvl5pPr>
            <a:lvl6pPr marL="2669552" indent="0" algn="ctr">
              <a:buNone/>
            </a:lvl6pPr>
            <a:lvl7pPr marL="3203477" indent="0" algn="ctr">
              <a:buNone/>
            </a:lvl7pPr>
            <a:lvl8pPr marL="3737412" indent="0" algn="ctr">
              <a:buNone/>
            </a:lvl8pPr>
            <a:lvl9pPr marL="42712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83034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394189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49" rIns="5214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39054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9088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49" tIns="0" rIns="5214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49" tIns="0" rIns="5214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2441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3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1628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4554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0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0" y="1676820"/>
            <a:ext cx="3657123" cy="4573059"/>
          </a:xfrm>
        </p:spPr>
        <p:txBody>
          <a:bodyPr lIns="20771" rIns="2077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0483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496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5" y="536101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49" rIns="52149" bIns="5214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1" y="2829470"/>
            <a:ext cx="2946015" cy="2179826"/>
          </a:xfrm>
        </p:spPr>
        <p:txBody>
          <a:bodyPr lIns="72909" rIns="52149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7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478865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8999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79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79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790482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92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7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DDF4BBF-57F6-401A-AFBE-05F9BFFB36A2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D71B6C8-0868-4452-8C74-CA6CBAED8F9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7651141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5CAA787-B576-42FB-901B-71FF670A9ECD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FEA5BF5-A142-41C5-AF8B-1F8EAE8D42A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1027858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2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7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DA15652-6E05-410A-A792-45ACD0E8CDED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FD67D28-451A-4334-B6BE-525F52C1ADC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9253809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2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9582DD6-D687-4D07-BE2F-FDD9CAF0B5D2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8F04A79-481C-4249-86B8-7D45E1A26AA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8468448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61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8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8" y="2175561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02E966D-6542-4CEB-B898-67389583926B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812031F-2A5C-4423-87E5-0012D4FFB04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2526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21" tIns="0" rIns="5212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21" tIns="0" rIns="5212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BB1D482-D8DA-4B61-910A-13FEA2927478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D867623-316D-4E89-BAB7-1D9D3DDB511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6086269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90D265C-A26E-444E-99B1-EE5B7345073E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EE52C3E-0EF2-4856-B772-BBE5EE1CDA7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89853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4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2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4371A76-5D30-4CA6-8EA4-A1600A653372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65584A7-1986-439A-ADE1-58EFD2AE3E6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57579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8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1195DD3-41C7-4BAE-9E44-AD9866C62FBC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42C33CC-B425-471B-BDF8-8656461181F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4797399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7C8E2FE-817A-4B99-844D-17A6DDDDB3EA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DB94DBC-6726-4FD3-99B2-CFB813F9310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5788338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30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65BDE60-17FD-41A0-896C-1F8AF31810BF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3E43EEC-6548-4E4E-A266-882261E037C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2947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90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5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2668FDD-8DBB-4525-B2DF-5DF63B7C7B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0949707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91EDAFD-416E-4437-A5AE-E516D567A41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4927877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0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5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B917C2-CBC9-48A3-84E3-A0F989EB5C9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4159766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7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8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7DEEF82-FBDF-4C13-9681-5734CFA1D75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60383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9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4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4" y="2175559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D6896FF-465B-4547-A168-DFB9E27B07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0499343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37DBF9C-3D4C-4408-BE41-B35505E9BBA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244522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ADD8E21-F93D-4DF7-9BC5-317CF516C2E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477537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4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0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0E7C97B-D995-4290-BA20-CE6A97B0B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954174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265B440-20B6-4E81-BA78-877421D0C79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9877417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84A6180-99B6-4BEE-98D1-6AC0F056BC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429610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6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E631022-6EE5-4F8C-903A-1363EBCCAD0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820695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60" rIns="2076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21" rIns="52121" bIns="5212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71" rIns="5212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2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32" tIns="52121" rIns="104232" bIns="5212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452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37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480" indent="-2456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004" indent="-21353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291" indent="-21353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599" indent="-21353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8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6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0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8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7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0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81" tIns="52101" rIns="104181" bIns="521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1280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320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588" indent="-2455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027" indent="-21344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179" indent="-21344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347" indent="-21344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5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1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7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2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9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14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0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86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6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303" tIns="52660" rIns="105303" bIns="526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A964C6E-6B46-413F-9D6C-E0A0E56D19D1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EF984DD3-76C9-458E-AAC1-8679802F9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3" r:id="rId1"/>
    <p:sldLayoutId id="2147514591" r:id="rId2"/>
    <p:sldLayoutId id="2147514614" r:id="rId3"/>
    <p:sldLayoutId id="2147514592" r:id="rId4"/>
    <p:sldLayoutId id="2147514593" r:id="rId5"/>
    <p:sldLayoutId id="2147514594" r:id="rId6"/>
    <p:sldLayoutId id="2147514595" r:id="rId7"/>
    <p:sldLayoutId id="2147514596" r:id="rId8"/>
    <p:sldLayoutId id="2147514615" r:id="rId9"/>
    <p:sldLayoutId id="2147514597" r:id="rId10"/>
    <p:sldLayoutId id="214751459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85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59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53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32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5937" indent="-27593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7280" indent="-2442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3963" indent="-2442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89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6225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3898" indent="-24624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7988" indent="-2141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128" indent="-2141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0279" indent="-2141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2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4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5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09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1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14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66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18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43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6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4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88" tIns="52149" rIns="104288" bIns="5214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8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1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36379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629" r:id="rId1"/>
    <p:sldLayoutId id="2147514630" r:id="rId2"/>
    <p:sldLayoutId id="2147514631" r:id="rId3"/>
    <p:sldLayoutId id="2147514632" r:id="rId4"/>
    <p:sldLayoutId id="2147514633" r:id="rId5"/>
    <p:sldLayoutId id="2147514634" r:id="rId6"/>
    <p:sldLayoutId id="2147514635" r:id="rId7"/>
    <p:sldLayoutId id="2147514636" r:id="rId8"/>
    <p:sldLayoutId id="2147514637" r:id="rId9"/>
    <p:sldLayoutId id="2147514638" r:id="rId10"/>
    <p:sldLayoutId id="214751463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9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7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7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53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57" indent="-26805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488" indent="-2363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645" indent="-2363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632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7028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864" indent="-24565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428" indent="-21357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775" indent="-21357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3143" indent="-21357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9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8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7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6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5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3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74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12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10551" y="274601"/>
            <a:ext cx="10969312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10551" y="1601151"/>
            <a:ext cx="10969312" cy="452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551" y="6358157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246B67C-AC20-4C85-8054-6C25D92A6F34}" type="datetimeFigureOut">
              <a:rPr lang="ru-RU"/>
              <a:pPr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230" y="6358157"/>
            <a:ext cx="385995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869" y="6358157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6ABC5F7B-EE54-425A-82C9-0699582F850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07127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653" r:id="rId1"/>
    <p:sldLayoutId id="2147514654" r:id="rId2"/>
    <p:sldLayoutId id="2147514655" r:id="rId3"/>
    <p:sldLayoutId id="2147514656" r:id="rId4"/>
    <p:sldLayoutId id="2147514657" r:id="rId5"/>
    <p:sldLayoutId id="2147514658" r:id="rId6"/>
    <p:sldLayoutId id="2147514659" r:id="rId7"/>
    <p:sldLayoutId id="2147514660" r:id="rId8"/>
    <p:sldLayoutId id="2147514661" r:id="rId9"/>
    <p:sldLayoutId id="2147514662" r:id="rId10"/>
    <p:sldLayoutId id="2147514663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10271" y="274847"/>
            <a:ext cx="10970301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32099" name="Текст 2"/>
          <p:cNvSpPr>
            <a:spLocks noGrp="1"/>
          </p:cNvSpPr>
          <p:nvPr>
            <p:ph type="body" idx="1"/>
          </p:nvPr>
        </p:nvSpPr>
        <p:spPr bwMode="auto">
          <a:xfrm>
            <a:off x="610271" y="1601223"/>
            <a:ext cx="10970301" cy="452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393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ECEEAE8E-CE4D-41B5-934E-685B6FE82841}" type="datetimeFigureOut">
              <a:rPr lang="ru-RU" smtClean="0"/>
              <a:pPr defTabSz="599442">
                <a:defRPr/>
              </a:pPr>
              <a:t>03.11.2022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802" y="6358221"/>
            <a:ext cx="3859225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337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D287A2EB-76B1-4AEF-A97A-7EA8791343C2}" type="slidenum">
              <a:rPr lang="ru-RU" smtClean="0"/>
              <a:pPr defTabSz="599442"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3323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665" r:id="rId1"/>
    <p:sldLayoutId id="2147514666" r:id="rId2"/>
    <p:sldLayoutId id="2147514667" r:id="rId3"/>
    <p:sldLayoutId id="2147514668" r:id="rId4"/>
    <p:sldLayoutId id="2147514669" r:id="rId5"/>
    <p:sldLayoutId id="2147514670" r:id="rId6"/>
    <p:sldLayoutId id="2147514671" r:id="rId7"/>
    <p:sldLayoutId id="2147514672" r:id="rId8"/>
    <p:sldLayoutId id="2147514673" r:id="rId9"/>
    <p:sldLayoutId id="2147514674" r:id="rId10"/>
    <p:sldLayoutId id="2147514675" r:id="rId11"/>
  </p:sldLayoutIdLst>
  <p:txStyles>
    <p:titleStyle>
      <a:lvl1pPr algn="ctr" defTabSz="690194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8125" indent="-258125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680" indent="-215587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376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7400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2543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7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7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171" indent="-285457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802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523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239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961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686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5402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133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18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18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18" y="21434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18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18" y="6573871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18" y="6502405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56" y="2291426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91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4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ноября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7591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91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18" y="383791"/>
            <a:ext cx="12171715" cy="706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91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4965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3938"/>
            <a:ext cx="1792287" cy="75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316" y="6055737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626" y="896956"/>
            <a:ext cx="9067801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76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2999" y="2784499"/>
            <a:ext cx="2038351" cy="11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200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897" y="31156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66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590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3989" y="28900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67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63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36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29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77" y="326600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200" y="317119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18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09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37" y="24111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54" y="34610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00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09" y="50035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5989" y="5201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501" y="45312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326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617" y="416537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414" y="407384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89" y="37464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702" y="404364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dirty="0"/>
              <a:t>ИНФОРМАЦИОННО-АНАЛИТИЧЕСКИЕ МАТЕРИАЛЫ </a:t>
            </a:r>
          </a:p>
          <a:p>
            <a:r>
              <a:rPr lang="ru-RU" dirty="0"/>
              <a:t>(ЧС, ПРОИСШЕСТВИЯ, СВЯЗАННЫЕ С ПОСАДКОЙ СУДОВ НА МЕЛЬ </a:t>
            </a:r>
            <a:r>
              <a:rPr lang="ru-RU"/>
              <a:t>ЗА 2021-2022 </a:t>
            </a:r>
            <a:r>
              <a:rPr lang="ru-RU" dirty="0"/>
              <a:t>г.)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2820220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</a:t>
            </a:r>
            <a:r>
              <a:rPr lang="ru-RU" altLang="ru-RU" dirty="0" smtClean="0">
                <a:solidFill>
                  <a:srgbClr val="000000"/>
                </a:solidFill>
              </a:rPr>
              <a:t>ВОЗНИКНОВЕНИЯ АВАРИЙ, СВЯЗАННЫХ С ЭКСПЛУАТАЦИЕЙ МАЛОМЕРНЫХ СУДОВ, ГРУЗОВЫХ И </a:t>
            </a:r>
            <a:r>
              <a:rPr lang="ru-RU" altLang="ru-RU" dirty="0">
                <a:solidFill>
                  <a:srgbClr val="000000"/>
                </a:solidFill>
              </a:rPr>
              <a:t>ПАССАЖИРСКИХ СУДОВ, </a:t>
            </a:r>
            <a:endParaRPr lang="ru-RU" altLang="ru-RU" dirty="0" smtClean="0">
              <a:solidFill>
                <a:srgbClr val="000000"/>
              </a:solidFill>
            </a:endParaRPr>
          </a:p>
          <a:p>
            <a:pPr algn="ctr">
              <a:defRPr/>
            </a:pPr>
            <a:r>
              <a:rPr lang="ru-RU" altLang="ru-RU" dirty="0" smtClean="0">
                <a:solidFill>
                  <a:srgbClr val="000000"/>
                </a:solidFill>
              </a:rPr>
              <a:t>А ТАК ЖЕ ПОСАДКА СУДОВ НА МЕЛЬ.  </a:t>
            </a:r>
            <a:endParaRPr lang="ru-RU" altLang="ru-RU" dirty="0">
              <a:solidFill>
                <a:srgbClr val="000000"/>
              </a:solidFill>
            </a:endParaRP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46870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85884" y="3300185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69324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369960"/>
            <a:ext cx="900113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55694" y="2573710"/>
            <a:ext cx="113827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01824"/>
            <a:ext cx="650875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6" y="2481745"/>
            <a:ext cx="771592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67457"/>
            <a:ext cx="11239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72957"/>
            <a:ext cx="165258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60794" y="3820103"/>
            <a:ext cx="1235880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752834" y="5300323"/>
            <a:ext cx="2378873" cy="139258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77" y="8202790"/>
              <a:ext cx="2972872" cy="3427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270353" y="5641913"/>
            <a:ext cx="1793083" cy="92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471" tIns="37242" rIns="74471" bIns="37242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по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происшествиям,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связанных с посадкой судов на мель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(согласно статистических данных за 2021-2022 гг.)</a:t>
            </a:r>
            <a:endParaRPr 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 bwMode="auto">
          <a:xfrm>
            <a:off x="2573820" y="27439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 bwMode="auto">
          <a:xfrm>
            <a:off x="2954820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2650020" y="46148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9839175" y="589859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3646345" y="40726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/>
              <a:t>ПРОГНОЗ РИСКОВ ВОЗНИКНОВЕНИЯ ЧС И ПРОИСШЕСТВИЙ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3211548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ВОЗНИКНОВЕНИЯ АВАРИЙ, СВЯЗАННЫХ С ЭКСПЛУАТАЦИЕЙ МАЛОМЕРНЫХ СУДОВ, ГРУЗОВЫХ И ПАССАЖИРСКИХ СУДОВ. </a:t>
            </a: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16094"/>
            <a:ext cx="8985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30" y="3223014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621534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/>
            <a:endParaRPr lang="ru-RU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56918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423826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853" y="2581034"/>
            <a:ext cx="11541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55691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9" y="2504827"/>
            <a:ext cx="6080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36682"/>
            <a:ext cx="11239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42171"/>
            <a:ext cx="1652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417901" y="3938416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sp>
        <p:nvSpPr>
          <p:cNvPr id="67773" name="TextBox 5"/>
          <p:cNvSpPr txBox="1">
            <a:spLocks noChangeArrowheads="1"/>
          </p:cNvSpPr>
          <p:nvPr/>
        </p:nvSpPr>
        <p:spPr bwMode="auto">
          <a:xfrm>
            <a:off x="873137" y="992196"/>
            <a:ext cx="7966075" cy="36938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675" tIns="53364" rIns="106675" bIns="53364">
            <a:spAutoFit/>
          </a:bodyPr>
          <a:lstStyle>
            <a:lvl1pPr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700" b="1">
                <a:solidFill>
                  <a:srgbClr val="000000"/>
                </a:solidFill>
              </a:rPr>
              <a:t> В Республике Татарстан зарегистрированы </a:t>
            </a:r>
            <a:r>
              <a:rPr lang="ru-RU" sz="1700" b="1">
                <a:solidFill>
                  <a:srgbClr val="FF0000"/>
                </a:solidFill>
              </a:rPr>
              <a:t>33</a:t>
            </a:r>
            <a:r>
              <a:rPr lang="ru-RU" sz="1700" b="1">
                <a:solidFill>
                  <a:srgbClr val="000000"/>
                </a:solidFill>
              </a:rPr>
              <a:t> стоянки маломерных судов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345747" y="6061094"/>
            <a:ext cx="1717675" cy="413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4707420" y="39631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5770765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6917220" y="312499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9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662094" y="276569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1706431" y="287964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9896011" y="611496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1424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(ПОКАЗАТЕЛИ СТАТИСТИЧЕСКИХ ДАННЫХ СВЯЗАННЫХ С ПРОВЕДЕНИЕМ ПОИСКОВЫХ РАБОТ </a:t>
            </a:r>
          </a:p>
          <a:p>
            <a:r>
              <a:rPr lang="ru-RU" altLang="ru-RU"/>
              <a:t>В ПРИРОДНОЙ СРЕДЕ ЗА 2022 г.)</a:t>
            </a:r>
          </a:p>
        </p:txBody>
      </p:sp>
      <p:sp>
        <p:nvSpPr>
          <p:cNvPr id="6349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34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31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33" y="273811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820" y="3089616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9037" y="152456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52" y="172347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778" y="24824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61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158" y="40176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400" y="277674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8" y="4433149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49" y="206551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672" y="1586466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504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80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2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9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214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5" name="Полилиния 304"/>
          <p:cNvSpPr/>
          <p:nvPr/>
        </p:nvSpPr>
        <p:spPr>
          <a:xfrm>
            <a:off x="708072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35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91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7027" y="408750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67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97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9042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75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9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9" y="4910390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44" y="4790901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55" y="1768155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1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217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52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347" y="491041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83" y="495422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26610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8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316188" y="2189709"/>
            <a:ext cx="10953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05" y="3832777"/>
            <a:ext cx="7080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109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97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511" y="2710665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70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0201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1376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016802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60299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5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3651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3672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673" name="Прямоугольник 4"/>
          <p:cNvSpPr>
            <a:spLocks noChangeArrowheads="1"/>
          </p:cNvSpPr>
          <p:nvPr/>
        </p:nvSpPr>
        <p:spPr bwMode="auto">
          <a:xfrm>
            <a:off x="9933001" y="2817830"/>
            <a:ext cx="2151061" cy="173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367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68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3696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3702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46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</p:grpSp>
      <p:sp>
        <p:nvSpPr>
          <p:cNvPr id="123" name="Прямоугольник 122"/>
          <p:cNvSpPr/>
          <p:nvPr/>
        </p:nvSpPr>
        <p:spPr>
          <a:xfrm>
            <a:off x="3902090" y="3200966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9915144" y="560764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6782160" y="467358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2093254" y="484530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1868337" y="402607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95510" y="32168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4000267" y="345538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3023239" y="243404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4952206" y="22105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966759" y="3130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5882718" y="363541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 bwMode="auto">
          <a:xfrm>
            <a:off x="7537091" y="549981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6451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255" tIns="37636" rIns="75255" bIns="3763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451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78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56" y="273803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16" y="308952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58" y="152448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3" y="172345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28" y="24823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13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20" y="4017524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74" y="277667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81" y="4433137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69" y="206543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65" y="1586418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496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748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8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1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18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90" y="3208672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70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27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7371" y="2402985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87" y="408747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46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4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8957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35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1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4" y="491030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27" y="4790892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84" y="1768139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62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1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52" y="4910335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04" y="4954193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3431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77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6" y="2197420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81" y="3840474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2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80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92" y="2710653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7896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9078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15865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52584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21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2880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779" y="4099741"/>
            <a:ext cx="376725" cy="342632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4711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3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712" name="Прямоугольник 4"/>
          <p:cNvSpPr>
            <a:spLocks noChangeArrowheads="1"/>
          </p:cNvSpPr>
          <p:nvPr/>
        </p:nvSpPr>
        <p:spPr bwMode="auto">
          <a:xfrm>
            <a:off x="9933001" y="2817834"/>
            <a:ext cx="2151061" cy="1733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88" tIns="35188" rIns="35188" bIns="3518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471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4725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4735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576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64727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6471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95" tIns="37656" rIns="75295" bIns="376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761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10012059" y="621325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4965309" y="22520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581119" y="37372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7282417" y="403377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 bwMode="auto">
          <a:xfrm>
            <a:off x="6758803" y="46521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85666" y="476490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18" y="27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/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88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164" y="1372394"/>
            <a:ext cx="11891963" cy="19050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метеорологического  явления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с  18 часов 3 ноября до 18 часов 4 ноября 2022 года</a:t>
            </a:r>
            <a:endParaRPr lang="ru-RU" sz="2000" dirty="0">
              <a:solidFill>
                <a:srgbClr val="000000"/>
              </a:solidFill>
            </a:endParaRPr>
          </a:p>
          <a:p>
            <a:pPr indent="355600"/>
            <a:endParaRPr lang="ru-RU" sz="1050" dirty="0" smtClean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indent="390525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Ночью и днем 4 ноября 2022 года на территории Республики Татарстан на дорогах местами ожидается  гололедица (в городе Казани - ночью и утром).</a:t>
            </a:r>
          </a:p>
          <a:p>
            <a:pPr>
              <a:spcAft>
                <a:spcPts val="0"/>
              </a:spcAft>
              <a:tabLst>
                <a:tab pos="676275" algn="l"/>
              </a:tabLs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400" dirty="0"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61112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811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398490" y="1212857"/>
            <a:ext cx="9124949" cy="5494339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3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6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2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1" y="2162236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5" y="3682444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1" y="3750304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3"/>
              <a:ext cx="127791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pitchFamily="34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9" y="3814261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2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5" y="4236241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4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3" y="3060005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6" y="4381317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69" y="4598157"/>
              <a:ext cx="144330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20" y="5141806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6" y="5211239"/>
              <a:ext cx="91363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6" y="2037437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1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19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2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81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4" y="1455570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6" y="4904693"/>
              <a:ext cx="109675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4" y="3383707"/>
              <a:ext cx="13566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6" y="5772834"/>
              <a:ext cx="9845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1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090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5"/>
              <a:ext cx="17051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3" y="2368154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3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1" y="3826743"/>
              <a:ext cx="108888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59" y="3865330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8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5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5" y="4527177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8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33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39" y="789023"/>
            <a:ext cx="2263775" cy="2166938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26" y="1704980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7" y="1685927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75" y="2527308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7" y="2516208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26" y="1206531"/>
            <a:ext cx="292101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29" tIns="38224" rIns="76429" bIns="382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7" y="1220794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24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82" y="216535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810" y="2143148"/>
            <a:ext cx="1776413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686474" y="1510572"/>
            <a:ext cx="709899" cy="107722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1559781" y="2566389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+1…-</a:t>
            </a:r>
            <a:r>
              <a:rPr lang="ru-RU" sz="3200" b="1" dirty="0">
                <a:solidFill>
                  <a:srgbClr val="002060"/>
                </a:solidFill>
              </a:rPr>
              <a:t>2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0…+3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62" name="Прямая соединительная линия 161"/>
          <p:cNvCxnSpPr/>
          <p:nvPr/>
        </p:nvCxnSpPr>
        <p:spPr>
          <a:xfrm>
            <a:off x="1553400" y="32773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7" name="Прямоугольник 166"/>
          <p:cNvSpPr/>
          <p:nvPr/>
        </p:nvSpPr>
        <p:spPr>
          <a:xfrm>
            <a:off x="3829083" y="4157659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0…-3 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0…+2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79" name="Прямая соединительная линия 178"/>
          <p:cNvCxnSpPr/>
          <p:nvPr/>
        </p:nvCxnSpPr>
        <p:spPr>
          <a:xfrm>
            <a:off x="3843374" y="4786327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3" name="Прямоугольник 182"/>
          <p:cNvSpPr/>
          <p:nvPr/>
        </p:nvSpPr>
        <p:spPr>
          <a:xfrm>
            <a:off x="5899178" y="2557464"/>
            <a:ext cx="3033712" cy="129063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-2</a:t>
            </a:r>
            <a:r>
              <a:rPr lang="ru-RU" sz="3200" b="1" dirty="0" smtClean="0">
                <a:solidFill>
                  <a:srgbClr val="002060"/>
                </a:solidFill>
              </a:rPr>
              <a:t>…-8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+2…-</a:t>
            </a:r>
            <a:r>
              <a:rPr lang="ru-RU" sz="3200" b="1" dirty="0">
                <a:solidFill>
                  <a:srgbClr val="FF0000"/>
                </a:solidFill>
              </a:rPr>
              <a:t>1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95" name="Прямая соединительная линия 194"/>
          <p:cNvCxnSpPr/>
          <p:nvPr/>
        </p:nvCxnSpPr>
        <p:spPr>
          <a:xfrm>
            <a:off x="5896889" y="3277399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006" y="995706"/>
            <a:ext cx="300288" cy="251712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7" name="Прямоугольник 109"/>
          <p:cNvSpPr>
            <a:spLocks noChangeArrowheads="1"/>
          </p:cNvSpPr>
          <p:nvPr/>
        </p:nvSpPr>
        <p:spPr bwMode="auto">
          <a:xfrm>
            <a:off x="5758657" y="988694"/>
            <a:ext cx="3689350" cy="30750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7" tIns="45583" rIns="91167" bIns="45583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  <a:cs typeface="Arial" pitchFamily="34" charset="0"/>
              </a:rPr>
              <a:t>На дорогах гололедица</a:t>
            </a:r>
            <a:r>
              <a:rPr lang="ru-RU" sz="1400" b="1" dirty="0" smtClean="0">
                <a:solidFill>
                  <a:srgbClr val="000000"/>
                </a:solidFill>
              </a:rPr>
              <a:t>.</a:t>
            </a:r>
            <a:endParaRPr lang="ru-RU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7348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614994"/>
            <a:ext cx="12209140" cy="6244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412" name="AutoShape 3"/>
          <p:cNvSpPr>
            <a:spLocks noChangeAspect="1" noChangeArrowheads="1" noTextEdit="1"/>
          </p:cNvSpPr>
          <p:nvPr/>
        </p:nvSpPr>
        <p:spPr bwMode="auto">
          <a:xfrm>
            <a:off x="627412" y="291845"/>
            <a:ext cx="12018109" cy="6557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360" tIns="39680" rIns="79360" bIns="39680"/>
          <a:lstStyle/>
          <a:p>
            <a:pPr defTabSz="792163"/>
            <a:endParaRPr lang="ru-RU" sz="16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Text Box 2"/>
          <p:cNvSpPr txBox="1">
            <a:spLocks noChangeArrowheads="1"/>
          </p:cNvSpPr>
          <p:nvPr/>
        </p:nvSpPr>
        <p:spPr bwMode="auto">
          <a:xfrm>
            <a:off x="-13111" y="-1326"/>
            <a:ext cx="12222252" cy="63409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>
              <a:lnSpc>
                <a:spcPct val="90000"/>
              </a:lnSpc>
              <a:spcBef>
                <a:spcPct val="0"/>
              </a:spcBef>
              <a:buNone/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dirty="0" smtClean="0">
                <a:solidFill>
                  <a:prstClr val="white"/>
                </a:solidFill>
              </a:rPr>
              <a:t>НАРУШЕНИЮ </a:t>
            </a:r>
            <a:r>
              <a:rPr lang="ru-RU" dirty="0">
                <a:solidFill>
                  <a:prstClr val="white"/>
                </a:solidFill>
              </a:rPr>
              <a:t>ТРАНСПОРТНОГО СООБЩЕНИЯ </a:t>
            </a:r>
          </a:p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НА ТЕРРИТОРИИ </a:t>
            </a:r>
            <a:r>
              <a:rPr lang="ru-RU" dirty="0" smtClean="0">
                <a:solidFill>
                  <a:prstClr val="white"/>
                </a:solidFill>
              </a:rPr>
              <a:t>РЕСПУБЛИКИ ТАТАРСТАН </a:t>
            </a:r>
            <a:endParaRPr lang="ru-RU" dirty="0">
              <a:solidFill>
                <a:prstClr val="white"/>
              </a:solidFill>
            </a:endParaRPr>
          </a:p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(РИСК НАРУШЕНИЯ ДОРОЖНО-ТРАНСПОРТНОГО СООБЩЕНИЯ </a:t>
            </a:r>
            <a:r>
              <a:rPr lang="ru-RU" dirty="0" smtClean="0">
                <a:solidFill>
                  <a:prstClr val="white"/>
                </a:solidFill>
              </a:rPr>
              <a:t>НА </a:t>
            </a:r>
            <a:r>
              <a:rPr lang="ru-RU" dirty="0" smtClean="0">
                <a:solidFill>
                  <a:prstClr val="white"/>
                </a:solidFill>
              </a:rPr>
              <a:t>04.11.2022</a:t>
            </a:r>
            <a:r>
              <a:rPr lang="ru-RU" dirty="0" smtClean="0">
                <a:solidFill>
                  <a:prstClr val="white"/>
                </a:solidFill>
              </a:rPr>
              <a:t>)</a:t>
            </a:r>
            <a:endParaRPr lang="ru-RU" dirty="0">
              <a:solidFill>
                <a:prstClr val="white"/>
              </a:solidFill>
            </a:endParaRPr>
          </a:p>
        </p:txBody>
      </p:sp>
      <p:grpSp>
        <p:nvGrpSpPr>
          <p:cNvPr id="17415" name="Группа 20"/>
          <p:cNvGrpSpPr>
            <a:grpSpLocks/>
          </p:cNvGrpSpPr>
          <p:nvPr/>
        </p:nvGrpSpPr>
        <p:grpSpPr bwMode="auto">
          <a:xfrm>
            <a:off x="9135792" y="4930861"/>
            <a:ext cx="3411263" cy="1905729"/>
            <a:chOff x="7765300" y="5929811"/>
            <a:chExt cx="2890585" cy="2288196"/>
          </a:xfrm>
        </p:grpSpPr>
        <p:grpSp>
          <p:nvGrpSpPr>
            <p:cNvPr id="17443" name="Группа 21"/>
            <p:cNvGrpSpPr>
              <a:grpSpLocks/>
            </p:cNvGrpSpPr>
            <p:nvPr/>
          </p:nvGrpSpPr>
          <p:grpSpPr bwMode="auto">
            <a:xfrm>
              <a:off x="7765300" y="5929811"/>
              <a:ext cx="2890585" cy="2288196"/>
              <a:chOff x="6897577" y="5169302"/>
              <a:chExt cx="2570536" cy="1689447"/>
            </a:xfrm>
          </p:grpSpPr>
          <p:sp>
            <p:nvSpPr>
              <p:cNvPr id="17446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821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17456" name="Группа 1145"/>
              <p:cNvGrpSpPr>
                <a:grpSpLocks/>
              </p:cNvGrpSpPr>
              <p:nvPr/>
            </p:nvGrpSpPr>
            <p:grpSpPr bwMode="auto">
              <a:xfrm>
                <a:off x="6897577" y="5169302"/>
                <a:ext cx="2570536" cy="1689447"/>
                <a:chOff x="6759625" y="4951512"/>
                <a:chExt cx="2395615" cy="1902749"/>
              </a:xfrm>
            </p:grpSpPr>
            <p:sp>
              <p:nvSpPr>
                <p:cNvPr id="17461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4951512"/>
                  <a:ext cx="2134158" cy="1888668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1225"/>
                  <a:endParaRPr lang="ru-RU" altLang="ru-RU" sz="800" b="1">
                    <a:solidFill>
                      <a:srgbClr val="000000"/>
                    </a:solidFill>
                    <a:latin typeface="Calibri"/>
                  </a:endParaRPr>
                </a:p>
              </p:txBody>
            </p:sp>
            <p:sp>
              <p:nvSpPr>
                <p:cNvPr id="3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19960" y="6320967"/>
                  <a:ext cx="1833448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- прогноз нарушения </a:t>
                  </a:r>
                  <a:r>
                    <a:rPr lang="ru-RU" altLang="ru-RU" sz="800" b="0" dirty="0" smtClean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ЛЭП </a:t>
                  </a: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(УГМС)</a:t>
                  </a:r>
                  <a:r>
                    <a:rPr lang="ru-RU" altLang="ru-RU" sz="800" b="0" dirty="0" smtClean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</a:t>
                  </a:r>
                  <a:endParaRPr lang="ru-RU" altLang="ru-RU" sz="8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6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6759626" y="4951512"/>
                  <a:ext cx="2121083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algn="ctr" eaLnBrk="1" hangingPunct="1"/>
                  <a:r>
                    <a:rPr lang="ru-RU" altLang="ru-RU" sz="800" b="1" i="1" dirty="0">
                      <a:solidFill>
                        <a:srgbClr val="000000"/>
                      </a:solidFill>
                      <a:latin typeface="Times New Roman" pitchFamily="18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1746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40" name="TextBox 10"/>
                <p:cNvSpPr txBox="1"/>
                <p:nvPr/>
              </p:nvSpPr>
              <p:spPr>
                <a:xfrm>
                  <a:off x="6870958" y="6637476"/>
                  <a:ext cx="591514" cy="199096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Тетюшский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" name="Полилиния 40"/>
                <p:cNvSpPr/>
                <p:nvPr/>
              </p:nvSpPr>
              <p:spPr>
                <a:xfrm>
                  <a:off x="6912193" y="6365854"/>
                  <a:ext cx="326180" cy="204629"/>
                </a:xfrm>
                <a:custGeom>
                  <a:avLst/>
                  <a:gdLst>
                    <a:gd name="connsiteX0" fmla="*/ 42863 w 324905"/>
                    <a:gd name="connsiteY0" fmla="*/ 28575 h 204788"/>
                    <a:gd name="connsiteX1" fmla="*/ 47625 w 324905"/>
                    <a:gd name="connsiteY1" fmla="*/ 4763 h 204788"/>
                    <a:gd name="connsiteX2" fmla="*/ 61913 w 324905"/>
                    <a:gd name="connsiteY2" fmla="*/ 0 h 204788"/>
                    <a:gd name="connsiteX3" fmla="*/ 95250 w 324905"/>
                    <a:gd name="connsiteY3" fmla="*/ 4763 h 204788"/>
                    <a:gd name="connsiteX4" fmla="*/ 200025 w 324905"/>
                    <a:gd name="connsiteY4" fmla="*/ 9525 h 204788"/>
                    <a:gd name="connsiteX5" fmla="*/ 252413 w 324905"/>
                    <a:gd name="connsiteY5" fmla="*/ 14288 h 204788"/>
                    <a:gd name="connsiteX6" fmla="*/ 280988 w 324905"/>
                    <a:gd name="connsiteY6" fmla="*/ 23813 h 204788"/>
                    <a:gd name="connsiteX7" fmla="*/ 285750 w 324905"/>
                    <a:gd name="connsiteY7" fmla="*/ 52388 h 204788"/>
                    <a:gd name="connsiteX8" fmla="*/ 300038 w 324905"/>
                    <a:gd name="connsiteY8" fmla="*/ 57150 h 204788"/>
                    <a:gd name="connsiteX9" fmla="*/ 314325 w 324905"/>
                    <a:gd name="connsiteY9" fmla="*/ 66675 h 204788"/>
                    <a:gd name="connsiteX10" fmla="*/ 323850 w 324905"/>
                    <a:gd name="connsiteY10" fmla="*/ 80963 h 204788"/>
                    <a:gd name="connsiteX11" fmla="*/ 319088 w 324905"/>
                    <a:gd name="connsiteY11" fmla="*/ 180975 h 204788"/>
                    <a:gd name="connsiteX12" fmla="*/ 300038 w 324905"/>
                    <a:gd name="connsiteY12" fmla="*/ 185738 h 204788"/>
                    <a:gd name="connsiteX13" fmla="*/ 228600 w 324905"/>
                    <a:gd name="connsiteY13" fmla="*/ 190500 h 204788"/>
                    <a:gd name="connsiteX14" fmla="*/ 209550 w 324905"/>
                    <a:gd name="connsiteY14" fmla="*/ 195263 h 204788"/>
                    <a:gd name="connsiteX15" fmla="*/ 185738 w 324905"/>
                    <a:gd name="connsiteY15" fmla="*/ 200025 h 204788"/>
                    <a:gd name="connsiteX16" fmla="*/ 171450 w 324905"/>
                    <a:gd name="connsiteY16" fmla="*/ 204788 h 204788"/>
                    <a:gd name="connsiteX17" fmla="*/ 152400 w 324905"/>
                    <a:gd name="connsiteY17" fmla="*/ 190500 h 204788"/>
                    <a:gd name="connsiteX18" fmla="*/ 138113 w 324905"/>
                    <a:gd name="connsiteY18" fmla="*/ 180975 h 204788"/>
                    <a:gd name="connsiteX19" fmla="*/ 123825 w 324905"/>
                    <a:gd name="connsiteY19" fmla="*/ 166688 h 204788"/>
                    <a:gd name="connsiteX20" fmla="*/ 95250 w 324905"/>
                    <a:gd name="connsiteY20" fmla="*/ 152400 h 204788"/>
                    <a:gd name="connsiteX21" fmla="*/ 42863 w 324905"/>
                    <a:gd name="connsiteY21" fmla="*/ 147638 h 204788"/>
                    <a:gd name="connsiteX22" fmla="*/ 14288 w 324905"/>
                    <a:gd name="connsiteY22" fmla="*/ 133350 h 204788"/>
                    <a:gd name="connsiteX23" fmla="*/ 4763 w 324905"/>
                    <a:gd name="connsiteY23" fmla="*/ 119063 h 204788"/>
                    <a:gd name="connsiteX24" fmla="*/ 0 w 324905"/>
                    <a:gd name="connsiteY24" fmla="*/ 104775 h 204788"/>
                    <a:gd name="connsiteX25" fmla="*/ 19050 w 324905"/>
                    <a:gd name="connsiteY25" fmla="*/ 42863 h 204788"/>
                    <a:gd name="connsiteX26" fmla="*/ 42863 w 324905"/>
                    <a:gd name="connsiteY26" fmla="*/ 28575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24905" h="204788">
                      <a:moveTo>
                        <a:pt x="42863" y="28575"/>
                      </a:moveTo>
                      <a:cubicBezTo>
                        <a:pt x="44450" y="20638"/>
                        <a:pt x="43135" y="11498"/>
                        <a:pt x="47625" y="4763"/>
                      </a:cubicBezTo>
                      <a:cubicBezTo>
                        <a:pt x="50410" y="586"/>
                        <a:pt x="56893" y="0"/>
                        <a:pt x="61913" y="0"/>
                      </a:cubicBezTo>
                      <a:cubicBezTo>
                        <a:pt x="73138" y="0"/>
                        <a:pt x="84138" y="3175"/>
                        <a:pt x="95250" y="4763"/>
                      </a:cubicBezTo>
                      <a:cubicBezTo>
                        <a:pt x="147969" y="22336"/>
                        <a:pt x="113804" y="14914"/>
                        <a:pt x="200025" y="9525"/>
                      </a:cubicBezTo>
                      <a:cubicBezTo>
                        <a:pt x="217488" y="11113"/>
                        <a:pt x="235145" y="11241"/>
                        <a:pt x="252413" y="14288"/>
                      </a:cubicBezTo>
                      <a:cubicBezTo>
                        <a:pt x="262300" y="16033"/>
                        <a:pt x="280988" y="23813"/>
                        <a:pt x="280988" y="23813"/>
                      </a:cubicBezTo>
                      <a:cubicBezTo>
                        <a:pt x="282575" y="33338"/>
                        <a:pt x="280959" y="44004"/>
                        <a:pt x="285750" y="52388"/>
                      </a:cubicBezTo>
                      <a:cubicBezTo>
                        <a:pt x="288241" y="56747"/>
                        <a:pt x="295548" y="54905"/>
                        <a:pt x="300038" y="57150"/>
                      </a:cubicBezTo>
                      <a:cubicBezTo>
                        <a:pt x="305157" y="59710"/>
                        <a:pt x="309563" y="63500"/>
                        <a:pt x="314325" y="66675"/>
                      </a:cubicBezTo>
                      <a:cubicBezTo>
                        <a:pt x="317500" y="71438"/>
                        <a:pt x="323612" y="75244"/>
                        <a:pt x="323850" y="80963"/>
                      </a:cubicBezTo>
                      <a:cubicBezTo>
                        <a:pt x="325240" y="114309"/>
                        <a:pt x="326484" y="148430"/>
                        <a:pt x="319088" y="180975"/>
                      </a:cubicBezTo>
                      <a:cubicBezTo>
                        <a:pt x="317637" y="187358"/>
                        <a:pt x="306548" y="185053"/>
                        <a:pt x="300038" y="185738"/>
                      </a:cubicBezTo>
                      <a:cubicBezTo>
                        <a:pt x="276304" y="188236"/>
                        <a:pt x="252413" y="188913"/>
                        <a:pt x="228600" y="190500"/>
                      </a:cubicBezTo>
                      <a:cubicBezTo>
                        <a:pt x="222250" y="192088"/>
                        <a:pt x="215940" y="193843"/>
                        <a:pt x="209550" y="195263"/>
                      </a:cubicBezTo>
                      <a:cubicBezTo>
                        <a:pt x="201648" y="197019"/>
                        <a:pt x="193591" y="198062"/>
                        <a:pt x="185738" y="200025"/>
                      </a:cubicBezTo>
                      <a:cubicBezTo>
                        <a:pt x="180868" y="201243"/>
                        <a:pt x="176213" y="203200"/>
                        <a:pt x="171450" y="204788"/>
                      </a:cubicBezTo>
                      <a:cubicBezTo>
                        <a:pt x="165100" y="200025"/>
                        <a:pt x="158859" y="195114"/>
                        <a:pt x="152400" y="190500"/>
                      </a:cubicBezTo>
                      <a:cubicBezTo>
                        <a:pt x="147743" y="187173"/>
                        <a:pt x="142510" y="184639"/>
                        <a:pt x="138113" y="180975"/>
                      </a:cubicBezTo>
                      <a:cubicBezTo>
                        <a:pt x="132939" y="176663"/>
                        <a:pt x="128999" y="171000"/>
                        <a:pt x="123825" y="166688"/>
                      </a:cubicBezTo>
                      <a:cubicBezTo>
                        <a:pt x="116019" y="160183"/>
                        <a:pt x="105619" y="153881"/>
                        <a:pt x="95250" y="152400"/>
                      </a:cubicBezTo>
                      <a:cubicBezTo>
                        <a:pt x="77892" y="149920"/>
                        <a:pt x="60325" y="149225"/>
                        <a:pt x="42863" y="147638"/>
                      </a:cubicBezTo>
                      <a:cubicBezTo>
                        <a:pt x="31242" y="143764"/>
                        <a:pt x="23520" y="142582"/>
                        <a:pt x="14288" y="133350"/>
                      </a:cubicBezTo>
                      <a:cubicBezTo>
                        <a:pt x="10241" y="129303"/>
                        <a:pt x="7323" y="124182"/>
                        <a:pt x="4763" y="119063"/>
                      </a:cubicBezTo>
                      <a:cubicBezTo>
                        <a:pt x="2518" y="114573"/>
                        <a:pt x="1588" y="109538"/>
                        <a:pt x="0" y="104775"/>
                      </a:cubicBezTo>
                      <a:cubicBezTo>
                        <a:pt x="5433" y="50448"/>
                        <a:pt x="-6518" y="68431"/>
                        <a:pt x="19050" y="42863"/>
                      </a:cubicBezTo>
                      <a:lnTo>
                        <a:pt x="42863" y="28575"/>
                      </a:lnTo>
                      <a:close/>
                    </a:path>
                  </a:pathLst>
                </a:custGeom>
                <a:solidFill>
                  <a:srgbClr val="FF0000">
                    <a:alpha val="40000"/>
                  </a:srgbClr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800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7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>
                      <a:solidFill>
                        <a:srgbClr val="000000"/>
                      </a:solidFill>
                      <a:latin typeface="Times New Roman" pitchFamily="18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1747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503831" y="5407997"/>
                  <a:ext cx="645744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 осадки, мм</a:t>
                  </a:r>
                </a:p>
              </p:txBody>
            </p:sp>
          </p:grpSp>
          <p:sp>
            <p:nvSpPr>
              <p:cNvPr id="27" name="Text Box 97"/>
              <p:cNvSpPr txBox="1">
                <a:spLocks noChangeArrowheads="1"/>
              </p:cNvSpPr>
              <p:nvPr/>
            </p:nvSpPr>
            <p:spPr bwMode="auto">
              <a:xfrm>
                <a:off x="7411281" y="5894647"/>
                <a:ext cx="1505834" cy="1944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количество </a:t>
                </a:r>
                <a:r>
                  <a:rPr lang="ru-RU" altLang="ru-RU" sz="800" b="0" kern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осадков (УГМС), </a:t>
                </a: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мм</a:t>
                </a:r>
              </a:p>
            </p:txBody>
          </p:sp>
          <p:sp>
            <p:nvSpPr>
              <p:cNvPr id="28" name="TextBox 23"/>
              <p:cNvSpPr txBox="1"/>
              <p:nvPr/>
            </p:nvSpPr>
            <p:spPr>
              <a:xfrm>
                <a:off x="7029503" y="5917790"/>
                <a:ext cx="383894" cy="217572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>
                    <a:solidFill>
                      <a:prstClr val="black"/>
                    </a:solidFill>
                    <a:latin typeface="Calibri"/>
                  </a:rPr>
                  <a:t>20</a:t>
                </a:r>
              </a:p>
            </p:txBody>
          </p:sp>
          <p:sp>
            <p:nvSpPr>
              <p:cNvPr id="29" name="TextBox 23"/>
              <p:cNvSpPr txBox="1"/>
              <p:nvPr/>
            </p:nvSpPr>
            <p:spPr>
              <a:xfrm>
                <a:off x="7041092" y="6120446"/>
                <a:ext cx="372305" cy="217572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>
                    <a:solidFill>
                      <a:prstClr val="black"/>
                    </a:solidFill>
                    <a:latin typeface="Calibri"/>
                  </a:rPr>
                  <a:t>3</a:t>
                </a:r>
              </a:p>
            </p:txBody>
          </p:sp>
          <p:sp>
            <p:nvSpPr>
              <p:cNvPr id="30" name="Text Box 97"/>
              <p:cNvSpPr txBox="1">
                <a:spLocks noChangeArrowheads="1"/>
              </p:cNvSpPr>
              <p:nvPr/>
            </p:nvSpPr>
            <p:spPr bwMode="auto">
              <a:xfrm>
                <a:off x="7449386" y="6110211"/>
                <a:ext cx="1330835" cy="1944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17445" name="Рисунок 2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6315464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Полилиния 1"/>
          <p:cNvSpPr/>
          <p:nvPr/>
        </p:nvSpPr>
        <p:spPr>
          <a:xfrm>
            <a:off x="9344025" y="5622997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9904018" y="5571954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0" name="TextBox 23"/>
          <p:cNvSpPr txBox="1"/>
          <p:nvPr/>
        </p:nvSpPr>
        <p:spPr>
          <a:xfrm>
            <a:off x="3016036" y="2269999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0,2</a:t>
            </a:r>
            <a:endParaRPr lang="ru-RU" dirty="0"/>
          </a:p>
        </p:txBody>
      </p:sp>
      <p:sp>
        <p:nvSpPr>
          <p:cNvPr id="56" name="TextBox 10"/>
          <p:cNvSpPr txBox="1"/>
          <p:nvPr/>
        </p:nvSpPr>
        <p:spPr>
          <a:xfrm>
            <a:off x="2767991" y="2137846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Зеленодольский </a:t>
            </a:r>
            <a:r>
              <a:rPr lang="ru-RU" dirty="0" smtClean="0">
                <a:solidFill>
                  <a:prstClr val="black"/>
                </a:solidFill>
              </a:rPr>
              <a:t>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74" name="TextBox 23"/>
          <p:cNvSpPr txBox="1"/>
          <p:nvPr/>
        </p:nvSpPr>
        <p:spPr>
          <a:xfrm>
            <a:off x="3424126" y="2263159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10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78" name="TextBox 23"/>
          <p:cNvSpPr txBox="1"/>
          <p:nvPr/>
        </p:nvSpPr>
        <p:spPr bwMode="auto">
          <a:xfrm>
            <a:off x="3954072" y="3108181"/>
            <a:ext cx="540468" cy="245413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80" tIns="52940" rIns="105880" bIns="5294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>
              <a:defRPr/>
            </a:pPr>
            <a:r>
              <a:rPr lang="ru-RU" dirty="0" smtClean="0"/>
              <a:t>0,2</a:t>
            </a:r>
            <a:endParaRPr lang="ru-RU" dirty="0"/>
          </a:p>
        </p:txBody>
      </p:sp>
      <p:sp>
        <p:nvSpPr>
          <p:cNvPr id="79" name="TextBox 23"/>
          <p:cNvSpPr txBox="1"/>
          <p:nvPr/>
        </p:nvSpPr>
        <p:spPr bwMode="auto">
          <a:xfrm>
            <a:off x="4370955" y="3093501"/>
            <a:ext cx="530587" cy="24541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80" tIns="52940" rIns="105880" bIns="5294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>
              <a:defRPr/>
            </a:pPr>
            <a:r>
              <a:rPr lang="ru-RU" dirty="0" smtClean="0"/>
              <a:t>10</a:t>
            </a:r>
            <a:endParaRPr lang="ru-RU" dirty="0"/>
          </a:p>
        </p:txBody>
      </p:sp>
      <p:sp>
        <p:nvSpPr>
          <p:cNvPr id="80" name="TextBox 10"/>
          <p:cNvSpPr txBox="1"/>
          <p:nvPr/>
        </p:nvSpPr>
        <p:spPr>
          <a:xfrm>
            <a:off x="3597514" y="2976252"/>
            <a:ext cx="1430892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/>
              <a:t>Лаишевский  </a:t>
            </a:r>
            <a:r>
              <a:rPr lang="ru-RU" dirty="0" smtClean="0"/>
              <a:t>р-н</a:t>
            </a:r>
          </a:p>
        </p:txBody>
      </p:sp>
    </p:spTree>
    <p:extLst>
      <p:ext uri="{BB962C8B-B14F-4D97-AF65-F5344CB8AC3E}">
        <p14:creationId xmlns:p14="http://schemas.microsoft.com/office/powerpoint/2010/main" val="1897111146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4752"/>
            <a:ext cx="12186746" cy="6224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2" y="996839"/>
            <a:ext cx="2869070" cy="156595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7" name="Полилиния 706"/>
          <p:cNvSpPr/>
          <p:nvPr/>
        </p:nvSpPr>
        <p:spPr>
          <a:xfrm>
            <a:off x="10883540" y="885074"/>
            <a:ext cx="946915" cy="1842312"/>
          </a:xfrm>
          <a:custGeom>
            <a:avLst/>
            <a:gdLst>
              <a:gd name="connsiteX0" fmla="*/ 802640 w 802640"/>
              <a:gd name="connsiteY0" fmla="*/ 0 h 2204720"/>
              <a:gd name="connsiteX1" fmla="*/ 101600 w 802640"/>
              <a:gd name="connsiteY1" fmla="*/ 1838960 h 2204720"/>
              <a:gd name="connsiteX2" fmla="*/ 0 w 802640"/>
              <a:gd name="connsiteY2" fmla="*/ 2204720 h 220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2640" h="2204720">
                <a:moveTo>
                  <a:pt x="802640" y="0"/>
                </a:moveTo>
                <a:lnTo>
                  <a:pt x="101600" y="1838960"/>
                </a:lnTo>
                <a:lnTo>
                  <a:pt x="0" y="2204720"/>
                </a:lnTo>
              </a:path>
            </a:pathLst>
          </a:custGeom>
          <a:noFill/>
          <a:ln w="254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lIns="91389" tIns="45693" rIns="91389" bIns="45693"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endParaRPr lang="ru-RU" sz="1600">
              <a:solidFill>
                <a:prstClr val="black"/>
              </a:solidFill>
              <a:latin typeface="Calibri"/>
              <a:cs typeface="Arial" pitchFamily="34" charset="0"/>
            </a:endParaRPr>
          </a:p>
        </p:txBody>
      </p:sp>
      <p:cxnSp>
        <p:nvCxnSpPr>
          <p:cNvPr id="732" name="Прямая со стрелкой 731"/>
          <p:cNvCxnSpPr/>
          <p:nvPr/>
        </p:nvCxnSpPr>
        <p:spPr>
          <a:xfrm flipH="1" flipV="1">
            <a:off x="1904208" y="2562795"/>
            <a:ext cx="2895598" cy="1628999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Box 182"/>
          <p:cNvSpPr txBox="1">
            <a:spLocks noChangeArrowheads="1"/>
          </p:cNvSpPr>
          <p:nvPr/>
        </p:nvSpPr>
        <p:spPr bwMode="auto">
          <a:xfrm>
            <a:off x="5130968" y="4451013"/>
            <a:ext cx="1268241" cy="21548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Зеленодольский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3" name="Овал 52"/>
          <p:cNvSpPr>
            <a:spLocks noChangeArrowheads="1"/>
          </p:cNvSpPr>
          <p:nvPr/>
        </p:nvSpPr>
        <p:spPr bwMode="auto">
          <a:xfrm rot="5238055">
            <a:off x="4204106" y="4870761"/>
            <a:ext cx="143028" cy="16427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819252" y="3949210"/>
            <a:ext cx="369264" cy="22391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smtClean="0">
                <a:cs typeface="Arial" pitchFamily="34" charset="0"/>
              </a:rPr>
              <a:t>М-7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26" name="Text Box 2"/>
          <p:cNvSpPr txBox="1">
            <a:spLocks noChangeArrowheads="1"/>
          </p:cNvSpPr>
          <p:nvPr/>
        </p:nvSpPr>
        <p:spPr bwMode="auto">
          <a:xfrm>
            <a:off x="2" y="13"/>
            <a:ext cx="12190412" cy="63473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lIns="40448" tIns="20224" rIns="40448" bIns="20224" rtlCol="0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ru-RU" sz="1400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</a:pPr>
            <a:r>
              <a:rPr lang="ru-RU" sz="1400" dirty="0"/>
              <a:t>НА ТЕРРИТОРИИ </a:t>
            </a:r>
            <a:r>
              <a:rPr lang="ru-RU" sz="1400" dirty="0" smtClean="0"/>
              <a:t>ЗЕЛЕНОДОЛЬСКОГО РАЙОНА </a:t>
            </a:r>
            <a:r>
              <a:rPr lang="ru-RU" sz="1400" dirty="0" smtClean="0"/>
              <a:t>РЕСПУБЛИКИ ТАТАРСТАН</a:t>
            </a:r>
          </a:p>
          <a:p>
            <a:pPr fontAlgn="auto">
              <a:spcAft>
                <a:spcPts val="0"/>
              </a:spcAft>
            </a:pPr>
            <a:r>
              <a:rPr lang="ru-RU" sz="1400" dirty="0" smtClean="0"/>
              <a:t>(</a:t>
            </a:r>
            <a:r>
              <a:rPr lang="ru-RU" sz="1400" dirty="0"/>
              <a:t>РИСК НАРУШЕНИЯ ДОРОЖНО-ТРАНСПОРТНОГО СООБЩЕНИЯ </a:t>
            </a:r>
            <a:r>
              <a:rPr lang="ru-RU" sz="1400" dirty="0" smtClean="0"/>
              <a:t>НА </a:t>
            </a:r>
            <a:r>
              <a:rPr lang="ru-RU" sz="1400" dirty="0" smtClean="0"/>
              <a:t>04.11.2022</a:t>
            </a:r>
            <a:r>
              <a:rPr lang="ru-RU" sz="1400" dirty="0"/>
              <a:t>)</a:t>
            </a:r>
          </a:p>
        </p:txBody>
      </p:sp>
      <p:sp>
        <p:nvSpPr>
          <p:cNvPr id="3" name="Полилиния 2"/>
          <p:cNvSpPr/>
          <p:nvPr/>
        </p:nvSpPr>
        <p:spPr>
          <a:xfrm>
            <a:off x="2990850" y="3209925"/>
            <a:ext cx="2705100" cy="2447925"/>
          </a:xfrm>
          <a:custGeom>
            <a:avLst/>
            <a:gdLst>
              <a:gd name="connsiteX0" fmla="*/ 0 w 2705100"/>
              <a:gd name="connsiteY0" fmla="*/ 2447925 h 2447925"/>
              <a:gd name="connsiteX1" fmla="*/ 428625 w 2705100"/>
              <a:gd name="connsiteY1" fmla="*/ 2333625 h 2447925"/>
              <a:gd name="connsiteX2" fmla="*/ 819150 w 2705100"/>
              <a:gd name="connsiteY2" fmla="*/ 2209800 h 2447925"/>
              <a:gd name="connsiteX3" fmla="*/ 923925 w 2705100"/>
              <a:gd name="connsiteY3" fmla="*/ 2143125 h 2447925"/>
              <a:gd name="connsiteX4" fmla="*/ 981075 w 2705100"/>
              <a:gd name="connsiteY4" fmla="*/ 2009775 h 2447925"/>
              <a:gd name="connsiteX5" fmla="*/ 981075 w 2705100"/>
              <a:gd name="connsiteY5" fmla="*/ 1809750 h 2447925"/>
              <a:gd name="connsiteX6" fmla="*/ 1152525 w 2705100"/>
              <a:gd name="connsiteY6" fmla="*/ 1743075 h 2447925"/>
              <a:gd name="connsiteX7" fmla="*/ 1285875 w 2705100"/>
              <a:gd name="connsiteY7" fmla="*/ 1666875 h 2447925"/>
              <a:gd name="connsiteX8" fmla="*/ 1352550 w 2705100"/>
              <a:gd name="connsiteY8" fmla="*/ 1476375 h 2447925"/>
              <a:gd name="connsiteX9" fmla="*/ 1419225 w 2705100"/>
              <a:gd name="connsiteY9" fmla="*/ 1314450 h 2447925"/>
              <a:gd name="connsiteX10" fmla="*/ 1495425 w 2705100"/>
              <a:gd name="connsiteY10" fmla="*/ 1209675 h 2447925"/>
              <a:gd name="connsiteX11" fmla="*/ 1590675 w 2705100"/>
              <a:gd name="connsiteY11" fmla="*/ 1038225 h 2447925"/>
              <a:gd name="connsiteX12" fmla="*/ 1657350 w 2705100"/>
              <a:gd name="connsiteY12" fmla="*/ 933450 h 2447925"/>
              <a:gd name="connsiteX13" fmla="*/ 1790700 w 2705100"/>
              <a:gd name="connsiteY13" fmla="*/ 742950 h 2447925"/>
              <a:gd name="connsiteX14" fmla="*/ 1876425 w 2705100"/>
              <a:gd name="connsiteY14" fmla="*/ 628650 h 2447925"/>
              <a:gd name="connsiteX15" fmla="*/ 2019300 w 2705100"/>
              <a:gd name="connsiteY15" fmla="*/ 485775 h 2447925"/>
              <a:gd name="connsiteX16" fmla="*/ 2200275 w 2705100"/>
              <a:gd name="connsiteY16" fmla="*/ 371475 h 2447925"/>
              <a:gd name="connsiteX17" fmla="*/ 2381250 w 2705100"/>
              <a:gd name="connsiteY17" fmla="*/ 238125 h 2447925"/>
              <a:gd name="connsiteX18" fmla="*/ 2571750 w 2705100"/>
              <a:gd name="connsiteY18" fmla="*/ 114300 h 2447925"/>
              <a:gd name="connsiteX19" fmla="*/ 2705100 w 2705100"/>
              <a:gd name="connsiteY19" fmla="*/ 0 h 244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05100" h="2447925">
                <a:moveTo>
                  <a:pt x="0" y="2447925"/>
                </a:moveTo>
                <a:cubicBezTo>
                  <a:pt x="146050" y="2410618"/>
                  <a:pt x="292100" y="2373312"/>
                  <a:pt x="428625" y="2333625"/>
                </a:cubicBezTo>
                <a:cubicBezTo>
                  <a:pt x="565150" y="2293938"/>
                  <a:pt x="736600" y="2241550"/>
                  <a:pt x="819150" y="2209800"/>
                </a:cubicBezTo>
                <a:cubicBezTo>
                  <a:pt x="901700" y="2178050"/>
                  <a:pt x="896938" y="2176462"/>
                  <a:pt x="923925" y="2143125"/>
                </a:cubicBezTo>
                <a:cubicBezTo>
                  <a:pt x="950913" y="2109787"/>
                  <a:pt x="971550" y="2065337"/>
                  <a:pt x="981075" y="2009775"/>
                </a:cubicBezTo>
                <a:cubicBezTo>
                  <a:pt x="990600" y="1954213"/>
                  <a:pt x="952500" y="1854200"/>
                  <a:pt x="981075" y="1809750"/>
                </a:cubicBezTo>
                <a:cubicBezTo>
                  <a:pt x="1009650" y="1765300"/>
                  <a:pt x="1101725" y="1766887"/>
                  <a:pt x="1152525" y="1743075"/>
                </a:cubicBezTo>
                <a:cubicBezTo>
                  <a:pt x="1203325" y="1719263"/>
                  <a:pt x="1252538" y="1711325"/>
                  <a:pt x="1285875" y="1666875"/>
                </a:cubicBezTo>
                <a:cubicBezTo>
                  <a:pt x="1319212" y="1622425"/>
                  <a:pt x="1330325" y="1535112"/>
                  <a:pt x="1352550" y="1476375"/>
                </a:cubicBezTo>
                <a:cubicBezTo>
                  <a:pt x="1374775" y="1417638"/>
                  <a:pt x="1395413" y="1358900"/>
                  <a:pt x="1419225" y="1314450"/>
                </a:cubicBezTo>
                <a:cubicBezTo>
                  <a:pt x="1443037" y="1270000"/>
                  <a:pt x="1466850" y="1255713"/>
                  <a:pt x="1495425" y="1209675"/>
                </a:cubicBezTo>
                <a:cubicBezTo>
                  <a:pt x="1524000" y="1163637"/>
                  <a:pt x="1563687" y="1084263"/>
                  <a:pt x="1590675" y="1038225"/>
                </a:cubicBezTo>
                <a:cubicBezTo>
                  <a:pt x="1617663" y="992187"/>
                  <a:pt x="1624012" y="982663"/>
                  <a:pt x="1657350" y="933450"/>
                </a:cubicBezTo>
                <a:cubicBezTo>
                  <a:pt x="1690688" y="884237"/>
                  <a:pt x="1754188" y="793750"/>
                  <a:pt x="1790700" y="742950"/>
                </a:cubicBezTo>
                <a:cubicBezTo>
                  <a:pt x="1827212" y="692150"/>
                  <a:pt x="1838325" y="671512"/>
                  <a:pt x="1876425" y="628650"/>
                </a:cubicBezTo>
                <a:cubicBezTo>
                  <a:pt x="1914525" y="585788"/>
                  <a:pt x="1965325" y="528637"/>
                  <a:pt x="2019300" y="485775"/>
                </a:cubicBezTo>
                <a:cubicBezTo>
                  <a:pt x="2073275" y="442913"/>
                  <a:pt x="2139950" y="412750"/>
                  <a:pt x="2200275" y="371475"/>
                </a:cubicBezTo>
                <a:cubicBezTo>
                  <a:pt x="2260600" y="330200"/>
                  <a:pt x="2319338" y="280987"/>
                  <a:pt x="2381250" y="238125"/>
                </a:cubicBezTo>
                <a:cubicBezTo>
                  <a:pt x="2443163" y="195262"/>
                  <a:pt x="2517775" y="153987"/>
                  <a:pt x="2571750" y="114300"/>
                </a:cubicBezTo>
                <a:cubicBezTo>
                  <a:pt x="2625725" y="74612"/>
                  <a:pt x="2665412" y="37306"/>
                  <a:pt x="2705100" y="0"/>
                </a:cubicBezTo>
              </a:path>
            </a:pathLst>
          </a:cu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endParaRPr lang="ru-RU" sz="1600">
              <a:solidFill>
                <a:prstClr val="black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3962400" y="4857750"/>
            <a:ext cx="371475" cy="361950"/>
          </a:xfrm>
          <a:custGeom>
            <a:avLst/>
            <a:gdLst>
              <a:gd name="connsiteX0" fmla="*/ 0 w 371475"/>
              <a:gd name="connsiteY0" fmla="*/ 352425 h 361950"/>
              <a:gd name="connsiteX1" fmla="*/ 180975 w 371475"/>
              <a:gd name="connsiteY1" fmla="*/ 361950 h 361950"/>
              <a:gd name="connsiteX2" fmla="*/ 314325 w 371475"/>
              <a:gd name="connsiteY2" fmla="*/ 314325 h 361950"/>
              <a:gd name="connsiteX3" fmla="*/ 371475 w 371475"/>
              <a:gd name="connsiteY3" fmla="*/ 209550 h 361950"/>
              <a:gd name="connsiteX4" fmla="*/ 314325 w 371475"/>
              <a:gd name="connsiteY4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361950">
                <a:moveTo>
                  <a:pt x="0" y="352425"/>
                </a:moveTo>
                <a:lnTo>
                  <a:pt x="180975" y="361950"/>
                </a:lnTo>
                <a:lnTo>
                  <a:pt x="314325" y="314325"/>
                </a:lnTo>
                <a:lnTo>
                  <a:pt x="371475" y="209550"/>
                </a:lnTo>
                <a:lnTo>
                  <a:pt x="314325" y="0"/>
                </a:ln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>
              <a:solidFill>
                <a:srgbClr val="000000"/>
              </a:solidFill>
            </a:endParaRPr>
          </a:p>
        </p:txBody>
      </p:sp>
      <p:grpSp>
        <p:nvGrpSpPr>
          <p:cNvPr id="35" name="Группа 159"/>
          <p:cNvGrpSpPr>
            <a:grpSpLocks/>
          </p:cNvGrpSpPr>
          <p:nvPr/>
        </p:nvGrpSpPr>
        <p:grpSpPr bwMode="auto">
          <a:xfrm>
            <a:off x="9666746" y="4725194"/>
            <a:ext cx="3380502" cy="2073707"/>
            <a:chOff x="9113010" y="4830563"/>
            <a:chExt cx="3053868" cy="1746403"/>
          </a:xfrm>
        </p:grpSpPr>
        <p:sp>
          <p:nvSpPr>
            <p:cNvPr id="37" name="Rectangle 93"/>
            <p:cNvSpPr>
              <a:spLocks noChangeArrowheads="1"/>
            </p:cNvSpPr>
            <p:nvPr/>
          </p:nvSpPr>
          <p:spPr bwMode="auto">
            <a:xfrm>
              <a:off x="9113010" y="4830563"/>
              <a:ext cx="2276510" cy="174640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866775"/>
              <a:endParaRPr lang="ru-RU" altLang="ru-RU" sz="800" b="1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0" name="Text Box 97"/>
            <p:cNvSpPr txBox="1">
              <a:spLocks noChangeArrowheads="1"/>
            </p:cNvSpPr>
            <p:nvPr/>
          </p:nvSpPr>
          <p:spPr bwMode="auto">
            <a:xfrm>
              <a:off x="9120897" y="4847274"/>
              <a:ext cx="2147023" cy="185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altLang="ru-RU" sz="800" b="1" i="1" dirty="0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41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" name="Text Box 97"/>
            <p:cNvSpPr txBox="1">
              <a:spLocks noChangeArrowheads="1"/>
            </p:cNvSpPr>
            <p:nvPr/>
          </p:nvSpPr>
          <p:spPr bwMode="auto">
            <a:xfrm>
              <a:off x="9526027" y="5406418"/>
              <a:ext cx="2434612" cy="2889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9156413" y="5486678"/>
              <a:ext cx="368061" cy="12738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4" name="Полилиния 43"/>
            <p:cNvSpPr/>
            <p:nvPr/>
          </p:nvSpPr>
          <p:spPr>
            <a:xfrm>
              <a:off x="9166830" y="5783926"/>
              <a:ext cx="329866" cy="108807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5" name="Text Box 97"/>
            <p:cNvSpPr txBox="1">
              <a:spLocks noChangeArrowheads="1"/>
            </p:cNvSpPr>
            <p:nvPr/>
          </p:nvSpPr>
          <p:spPr bwMode="auto">
            <a:xfrm>
              <a:off x="9582659" y="5681901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Объездная дорога</a:t>
              </a:r>
            </a:p>
          </p:txBody>
        </p:sp>
        <p:sp>
          <p:nvSpPr>
            <p:cNvPr id="46" name="Овал 649"/>
            <p:cNvSpPr>
              <a:spLocks noChangeArrowheads="1"/>
            </p:cNvSpPr>
            <p:nvPr/>
          </p:nvSpPr>
          <p:spPr bwMode="auto">
            <a:xfrm rot="5238055">
              <a:off x="9268640" y="592728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6775"/>
              <a:endParaRPr lang="ru-RU" sz="140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47" name="Text Box 97"/>
            <p:cNvSpPr txBox="1">
              <a:spLocks noChangeArrowheads="1"/>
            </p:cNvSpPr>
            <p:nvPr/>
          </p:nvSpPr>
          <p:spPr bwMode="auto">
            <a:xfrm>
              <a:off x="9596657" y="5910563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Населенный пункт</a:t>
              </a:r>
            </a:p>
          </p:txBody>
        </p:sp>
      </p:grpSp>
      <p:sp>
        <p:nvSpPr>
          <p:cNvPr id="48" name="Прямоугольник 15"/>
          <p:cNvSpPr>
            <a:spLocks noChangeArrowheads="1"/>
          </p:cNvSpPr>
          <p:nvPr/>
        </p:nvSpPr>
        <p:spPr bwMode="auto">
          <a:xfrm>
            <a:off x="9900322" y="6585009"/>
            <a:ext cx="157284" cy="80147"/>
          </a:xfrm>
          <a:prstGeom prst="rect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49" name="Равнобедренный треугольник 16"/>
          <p:cNvSpPr>
            <a:spLocks noChangeArrowheads="1"/>
          </p:cNvSpPr>
          <p:nvPr/>
        </p:nvSpPr>
        <p:spPr bwMode="auto">
          <a:xfrm>
            <a:off x="9905206" y="6524898"/>
            <a:ext cx="157284" cy="60110"/>
          </a:xfrm>
          <a:prstGeom prst="triangle">
            <a:avLst>
              <a:gd name="adj" fmla="val 50000"/>
            </a:avLst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50" name="Text Box 97"/>
          <p:cNvSpPr txBox="1">
            <a:spLocks noChangeArrowheads="1"/>
          </p:cNvSpPr>
          <p:nvPr/>
        </p:nvSpPr>
        <p:spPr bwMode="auto">
          <a:xfrm>
            <a:off x="10256032" y="6441260"/>
            <a:ext cx="1831576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-Больница</a:t>
            </a:r>
            <a:endParaRPr lang="ru-RU" altLang="ru-RU" sz="8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2" name="Text Box 97"/>
          <p:cNvSpPr txBox="1">
            <a:spLocks noChangeArrowheads="1"/>
          </p:cNvSpPr>
          <p:nvPr/>
        </p:nvSpPr>
        <p:spPr bwMode="auto">
          <a:xfrm>
            <a:off x="10278786" y="6245167"/>
            <a:ext cx="2598220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-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Пожарно-спасательные </a:t>
            </a: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формирования</a:t>
            </a:r>
          </a:p>
        </p:txBody>
      </p:sp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>
                        <a14:backgroundMark x1="27419" y1="84932" x2="75806" y2="821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2806" y="6175289"/>
            <a:ext cx="522368" cy="4356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" name="Text Box 97"/>
          <p:cNvSpPr txBox="1">
            <a:spLocks noChangeArrowheads="1"/>
          </p:cNvSpPr>
          <p:nvPr/>
        </p:nvSpPr>
        <p:spPr bwMode="auto">
          <a:xfrm>
            <a:off x="10238672" y="5202236"/>
            <a:ext cx="919515" cy="251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5" tIns="63994" rIns="127985" bIns="63994">
            <a:spAutoFit/>
          </a:bodyPr>
          <a:lstStyle>
            <a:lvl1pPr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800" dirty="0">
                <a:solidFill>
                  <a:srgbClr val="000000"/>
                </a:solidFill>
                <a:latin typeface="Times New Roman" pitchFamily="18" charset="0"/>
              </a:rPr>
              <a:t> осадки, мм</a:t>
            </a:r>
          </a:p>
        </p:txBody>
      </p:sp>
      <p:sp>
        <p:nvSpPr>
          <p:cNvPr id="56" name="Полилиния 55"/>
          <p:cNvSpPr/>
          <p:nvPr/>
        </p:nvSpPr>
        <p:spPr>
          <a:xfrm>
            <a:off x="9709076" y="4934684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7" name="Text Box 97"/>
          <p:cNvSpPr txBox="1">
            <a:spLocks noChangeArrowheads="1"/>
          </p:cNvSpPr>
          <p:nvPr/>
        </p:nvSpPr>
        <p:spPr bwMode="auto">
          <a:xfrm>
            <a:off x="10269069" y="4883641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8" name="Рисунок 2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7369" y="5126036"/>
            <a:ext cx="2452342" cy="161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CustomShape 16"/>
          <p:cNvSpPr/>
          <p:nvPr/>
        </p:nvSpPr>
        <p:spPr>
          <a:xfrm>
            <a:off x="2319534" y="6364045"/>
            <a:ext cx="1522984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н.п.:</a:t>
            </a:r>
            <a:r>
              <a:rPr lang="ru-RU" sz="1000" b="1" spc="-1" dirty="0">
                <a:solidFill>
                  <a:srgbClr val="000000"/>
                </a:solidFill>
                <a:latin typeface="Times New Roman"/>
              </a:rPr>
              <a:t> </a:t>
            </a:r>
            <a:r>
              <a:rPr lang="ru-RU" sz="1000" spc="-1" dirty="0" smtClean="0">
                <a:solidFill>
                  <a:srgbClr val="000000"/>
                </a:solidFill>
                <a:latin typeface="Times New Roman"/>
              </a:rPr>
              <a:t>1,5 км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61" name="Прямоугольник 60"/>
          <p:cNvSpPr/>
          <p:nvPr/>
        </p:nvSpPr>
        <p:spPr>
          <a:xfrm>
            <a:off x="6532" y="762794"/>
            <a:ext cx="2880000" cy="1800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530" y="750611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" name="TextBox 38"/>
          <p:cNvSpPr txBox="1"/>
          <p:nvPr/>
        </p:nvSpPr>
        <p:spPr>
          <a:xfrm>
            <a:off x="37306" y="991394"/>
            <a:ext cx="1061161" cy="286436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0785" tIns="50393" rIns="100785" bIns="50393">
            <a:spAutoFit/>
          </a:bodyPr>
          <a:lstStyle>
            <a:defPPr>
              <a:defRPr lang="ru-RU"/>
            </a:defPPr>
            <a:lvl1pPr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1pPr>
            <a:lvl2pPr marL="395288" indent="6191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2pPr>
            <a:lvl3pPr marL="792163" indent="12223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3pPr>
            <a:lvl4pPr marL="1189038" indent="18256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4pPr>
            <a:lvl5pPr marL="1585913" indent="24288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789  </a:t>
            </a: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4501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2" y="634752"/>
            <a:ext cx="12180214" cy="6224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2" y="991394"/>
            <a:ext cx="2880000" cy="155722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32" name="Прямая со стрелкой 731"/>
          <p:cNvCxnSpPr/>
          <p:nvPr/>
        </p:nvCxnSpPr>
        <p:spPr>
          <a:xfrm>
            <a:off x="2056606" y="2562794"/>
            <a:ext cx="5410200" cy="181200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 Box 182"/>
          <p:cNvSpPr txBox="1">
            <a:spLocks noChangeArrowheads="1"/>
          </p:cNvSpPr>
          <p:nvPr/>
        </p:nvSpPr>
        <p:spPr bwMode="auto">
          <a:xfrm>
            <a:off x="6379851" y="4267994"/>
            <a:ext cx="1239355" cy="21548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Лаишевский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Овал 48"/>
          <p:cNvSpPr>
            <a:spLocks noChangeArrowheads="1"/>
          </p:cNvSpPr>
          <p:nvPr/>
        </p:nvSpPr>
        <p:spPr bwMode="auto">
          <a:xfrm rot="5238055">
            <a:off x="6413906" y="4032560"/>
            <a:ext cx="143028" cy="16427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92" name="Полилиния 91"/>
          <p:cNvSpPr/>
          <p:nvPr/>
        </p:nvSpPr>
        <p:spPr>
          <a:xfrm>
            <a:off x="4495006" y="5328002"/>
            <a:ext cx="127000" cy="62506"/>
          </a:xfrm>
          <a:custGeom>
            <a:avLst/>
            <a:gdLst>
              <a:gd name="connsiteX0" fmla="*/ 0 w 101600"/>
              <a:gd name="connsiteY0" fmla="*/ 0 h 190500"/>
              <a:gd name="connsiteX1" fmla="*/ 101600 w 101600"/>
              <a:gd name="connsiteY1" fmla="*/ 190500 h 19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1600" h="190500">
                <a:moveTo>
                  <a:pt x="0" y="0"/>
                </a:moveTo>
                <a:lnTo>
                  <a:pt x="101600" y="190500"/>
                </a:lnTo>
              </a:path>
            </a:pathLst>
          </a:cu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endParaRPr lang="ru-RU" sz="1600">
              <a:solidFill>
                <a:prstClr val="black"/>
              </a:solidFill>
            </a:endParaRPr>
          </a:p>
        </p:txBody>
      </p:sp>
      <p:sp>
        <p:nvSpPr>
          <p:cNvPr id="46" name="Text Box 2"/>
          <p:cNvSpPr txBox="1">
            <a:spLocks noChangeArrowheads="1"/>
          </p:cNvSpPr>
          <p:nvPr/>
        </p:nvSpPr>
        <p:spPr bwMode="auto">
          <a:xfrm>
            <a:off x="2" y="13"/>
            <a:ext cx="12190494" cy="63473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lIns="40448" tIns="20224" rIns="40448" bIns="20224" rtlCol="0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ru-RU" sz="1400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</a:pPr>
            <a:r>
              <a:rPr lang="ru-RU" sz="1400" dirty="0" smtClean="0"/>
              <a:t>НА </a:t>
            </a:r>
            <a:r>
              <a:rPr lang="ru-RU" sz="1400" dirty="0"/>
              <a:t>ТЕРРИТОРИИ </a:t>
            </a:r>
            <a:r>
              <a:rPr lang="ru-RU" sz="1400" dirty="0" smtClean="0"/>
              <a:t>ЛАИШЕВСКОГО </a:t>
            </a:r>
            <a:r>
              <a:rPr lang="ru-RU" sz="1400" dirty="0" smtClean="0"/>
              <a:t>РАЙОНА </a:t>
            </a:r>
            <a:r>
              <a:rPr lang="ru-RU" sz="1400" dirty="0"/>
              <a:t>РЕСПУБЛИКИ ТАТАРСТАН</a:t>
            </a:r>
          </a:p>
          <a:p>
            <a:pPr fontAlgn="auto">
              <a:spcAft>
                <a:spcPts val="0"/>
              </a:spcAft>
            </a:pPr>
            <a:r>
              <a:rPr lang="ru-RU" sz="1400" dirty="0" smtClean="0"/>
              <a:t>(</a:t>
            </a:r>
            <a:r>
              <a:rPr lang="ru-RU" sz="1400" dirty="0"/>
              <a:t>РИСК НАРУШЕНИЯ ДОРОЖНО-ТРАНСПОРТНОГО СООБЩЕНИЯ </a:t>
            </a:r>
            <a:r>
              <a:rPr lang="ru-RU" sz="1400" dirty="0" smtClean="0"/>
              <a:t>НА </a:t>
            </a:r>
            <a:r>
              <a:rPr lang="ru-RU" sz="1400" dirty="0" smtClean="0"/>
              <a:t>04.11.2022</a:t>
            </a:r>
            <a:r>
              <a:rPr lang="ru-RU" sz="1400" dirty="0" smtClean="0"/>
              <a:t>)</a:t>
            </a:r>
            <a:endParaRPr lang="ru-RU" sz="1400" dirty="0"/>
          </a:p>
        </p:txBody>
      </p:sp>
      <p:grpSp>
        <p:nvGrpSpPr>
          <p:cNvPr id="88" name="Группа 159"/>
          <p:cNvGrpSpPr>
            <a:grpSpLocks/>
          </p:cNvGrpSpPr>
          <p:nvPr/>
        </p:nvGrpSpPr>
        <p:grpSpPr bwMode="auto">
          <a:xfrm>
            <a:off x="9666746" y="4725194"/>
            <a:ext cx="3380502" cy="2073707"/>
            <a:chOff x="9113010" y="4830563"/>
            <a:chExt cx="3053868" cy="1746403"/>
          </a:xfrm>
        </p:grpSpPr>
        <p:sp>
          <p:nvSpPr>
            <p:cNvPr id="90" name="Rectangle 93"/>
            <p:cNvSpPr>
              <a:spLocks noChangeArrowheads="1"/>
            </p:cNvSpPr>
            <p:nvPr/>
          </p:nvSpPr>
          <p:spPr bwMode="auto">
            <a:xfrm>
              <a:off x="9113010" y="4830563"/>
              <a:ext cx="2276510" cy="174640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866775"/>
              <a:endParaRPr lang="ru-RU" altLang="ru-RU" sz="800" b="1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91" name="Text Box 97"/>
            <p:cNvSpPr txBox="1">
              <a:spLocks noChangeArrowheads="1"/>
            </p:cNvSpPr>
            <p:nvPr/>
          </p:nvSpPr>
          <p:spPr bwMode="auto">
            <a:xfrm>
              <a:off x="9120897" y="4847274"/>
              <a:ext cx="2147023" cy="185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altLang="ru-RU" sz="800" b="1" i="1" dirty="0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93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4" name="Text Box 97"/>
            <p:cNvSpPr txBox="1">
              <a:spLocks noChangeArrowheads="1"/>
            </p:cNvSpPr>
            <p:nvPr/>
          </p:nvSpPr>
          <p:spPr bwMode="auto">
            <a:xfrm>
              <a:off x="9526027" y="5406418"/>
              <a:ext cx="2434612" cy="2889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9156413" y="5486678"/>
              <a:ext cx="368061" cy="12738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9166830" y="5783926"/>
              <a:ext cx="329866" cy="108807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97" name="Text Box 97"/>
            <p:cNvSpPr txBox="1">
              <a:spLocks noChangeArrowheads="1"/>
            </p:cNvSpPr>
            <p:nvPr/>
          </p:nvSpPr>
          <p:spPr bwMode="auto">
            <a:xfrm>
              <a:off x="9582659" y="5681901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Объездная дорога</a:t>
              </a:r>
            </a:p>
          </p:txBody>
        </p:sp>
        <p:sp>
          <p:nvSpPr>
            <p:cNvPr id="98" name="Овал 649"/>
            <p:cNvSpPr>
              <a:spLocks noChangeArrowheads="1"/>
            </p:cNvSpPr>
            <p:nvPr/>
          </p:nvSpPr>
          <p:spPr bwMode="auto">
            <a:xfrm rot="5238055">
              <a:off x="9268640" y="592728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6775"/>
              <a:endParaRPr lang="ru-RU" sz="140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99" name="Text Box 97"/>
            <p:cNvSpPr txBox="1">
              <a:spLocks noChangeArrowheads="1"/>
            </p:cNvSpPr>
            <p:nvPr/>
          </p:nvSpPr>
          <p:spPr bwMode="auto">
            <a:xfrm>
              <a:off x="9596657" y="5910563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Населенный пункт</a:t>
              </a:r>
            </a:p>
          </p:txBody>
        </p:sp>
      </p:grpSp>
      <p:sp>
        <p:nvSpPr>
          <p:cNvPr id="100" name="Прямоугольник 15"/>
          <p:cNvSpPr>
            <a:spLocks noChangeArrowheads="1"/>
          </p:cNvSpPr>
          <p:nvPr/>
        </p:nvSpPr>
        <p:spPr bwMode="auto">
          <a:xfrm>
            <a:off x="9900322" y="6585009"/>
            <a:ext cx="157284" cy="80147"/>
          </a:xfrm>
          <a:prstGeom prst="rect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101" name="Равнобедренный треугольник 16"/>
          <p:cNvSpPr>
            <a:spLocks noChangeArrowheads="1"/>
          </p:cNvSpPr>
          <p:nvPr/>
        </p:nvSpPr>
        <p:spPr bwMode="auto">
          <a:xfrm>
            <a:off x="9905206" y="6524898"/>
            <a:ext cx="157284" cy="60110"/>
          </a:xfrm>
          <a:prstGeom prst="triangle">
            <a:avLst>
              <a:gd name="adj" fmla="val 50000"/>
            </a:avLst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102" name="Text Box 97"/>
          <p:cNvSpPr txBox="1">
            <a:spLocks noChangeArrowheads="1"/>
          </p:cNvSpPr>
          <p:nvPr/>
        </p:nvSpPr>
        <p:spPr bwMode="auto">
          <a:xfrm>
            <a:off x="10256032" y="6441260"/>
            <a:ext cx="1831576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-Больница</a:t>
            </a:r>
            <a:endParaRPr lang="ru-RU" altLang="ru-RU" sz="8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03" name="Text Box 97"/>
          <p:cNvSpPr txBox="1">
            <a:spLocks noChangeArrowheads="1"/>
          </p:cNvSpPr>
          <p:nvPr/>
        </p:nvSpPr>
        <p:spPr bwMode="auto">
          <a:xfrm>
            <a:off x="10278786" y="6245167"/>
            <a:ext cx="2598220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-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Пожарно-спасательные </a:t>
            </a: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формирования</a:t>
            </a:r>
          </a:p>
        </p:txBody>
      </p:sp>
      <p:pic>
        <p:nvPicPr>
          <p:cNvPr id="10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>
                        <a14:backgroundMark x1="27419" y1="84932" x2="75806" y2="821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2806" y="6175289"/>
            <a:ext cx="522368" cy="4356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5" name="Text Box 97"/>
          <p:cNvSpPr txBox="1">
            <a:spLocks noChangeArrowheads="1"/>
          </p:cNvSpPr>
          <p:nvPr/>
        </p:nvSpPr>
        <p:spPr bwMode="auto">
          <a:xfrm>
            <a:off x="10238672" y="5202236"/>
            <a:ext cx="919515" cy="251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5" tIns="63994" rIns="127985" bIns="63994">
            <a:spAutoFit/>
          </a:bodyPr>
          <a:lstStyle>
            <a:lvl1pPr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800" dirty="0">
                <a:solidFill>
                  <a:srgbClr val="000000"/>
                </a:solidFill>
                <a:latin typeface="Times New Roman" pitchFamily="18" charset="0"/>
              </a:rPr>
              <a:t> осадки, мм</a:t>
            </a:r>
          </a:p>
        </p:txBody>
      </p:sp>
      <p:sp>
        <p:nvSpPr>
          <p:cNvPr id="106" name="Полилиния 105"/>
          <p:cNvSpPr/>
          <p:nvPr/>
        </p:nvSpPr>
        <p:spPr>
          <a:xfrm>
            <a:off x="9709076" y="4934684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7" name="Text Box 97"/>
          <p:cNvSpPr txBox="1">
            <a:spLocks noChangeArrowheads="1"/>
          </p:cNvSpPr>
          <p:nvPr/>
        </p:nvSpPr>
        <p:spPr bwMode="auto">
          <a:xfrm>
            <a:off x="10269069" y="4883641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08" name="Рисунок 2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7369" y="5126036"/>
            <a:ext cx="2452342" cy="161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CustomShape 16"/>
          <p:cNvSpPr/>
          <p:nvPr/>
        </p:nvSpPr>
        <p:spPr>
          <a:xfrm>
            <a:off x="2319534" y="6364045"/>
            <a:ext cx="1451106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н.п.:</a:t>
            </a:r>
            <a:r>
              <a:rPr lang="ru-RU" sz="1000" b="1" spc="-1" dirty="0">
                <a:solidFill>
                  <a:srgbClr val="000000"/>
                </a:solidFill>
                <a:latin typeface="Times New Roman"/>
              </a:rPr>
              <a:t> </a:t>
            </a:r>
            <a:r>
              <a:rPr lang="ru-RU" sz="1000" spc="-1" dirty="0" smtClean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11" name="Прямоугольник 110"/>
          <p:cNvSpPr/>
          <p:nvPr/>
        </p:nvSpPr>
        <p:spPr>
          <a:xfrm>
            <a:off x="6532" y="762794"/>
            <a:ext cx="2880000" cy="1800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6530" y="750611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" name="TextBox 38"/>
          <p:cNvSpPr txBox="1"/>
          <p:nvPr/>
        </p:nvSpPr>
        <p:spPr>
          <a:xfrm>
            <a:off x="37306" y="991394"/>
            <a:ext cx="1061161" cy="286436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0785" tIns="50393" rIns="100785" bIns="50393">
            <a:spAutoFit/>
          </a:bodyPr>
          <a:lstStyle>
            <a:defPPr>
              <a:defRPr lang="ru-RU"/>
            </a:defPPr>
            <a:lvl1pPr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1pPr>
            <a:lvl2pPr marL="395288" indent="6191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2pPr>
            <a:lvl3pPr marL="792163" indent="12223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3pPr>
            <a:lvl4pPr marL="1189038" indent="18256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4pPr>
            <a:lvl5pPr marL="1585913" indent="24288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</a:t>
            </a: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466806" y="2436700"/>
            <a:ext cx="474662" cy="2238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en-US" sz="1000" dirty="0">
                <a:solidFill>
                  <a:prstClr val="black"/>
                </a:solidFill>
                <a:cs typeface="Times New Roman" panose="02020603050405020304" pitchFamily="18" charset="0"/>
              </a:rPr>
              <a:t>P 239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0717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ПРОИСШЕСТВИЙ, СВЯЗАННЫХ С ТЕХНОГЕННЫМИ ПОЖАРАМИ ЗА 2022 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8" y="6003949"/>
            <a:ext cx="1916112" cy="777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427" y="896955"/>
            <a:ext cx="7434263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>
                <a:solidFill>
                  <a:srgbClr val="FF0000"/>
                </a:solidFill>
              </a:rPr>
              <a:t>103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человека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2999" y="2784502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9" y="52018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13" y="2922359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9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6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52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9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10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3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64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284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784" y="221605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9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18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398" y="3246765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2688717" y="403209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2220517" y="332230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2132818" y="403940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  <p:extLst>
      <p:ext uri="{BB962C8B-B14F-4D97-AF65-F5344CB8AC3E}">
        <p14:creationId xmlns:p14="http://schemas.microsoft.com/office/powerpoint/2010/main" val="817562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2016-2022 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081" y="1144623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5872" y="2895630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9" y="5290677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8" y="6062673"/>
            <a:ext cx="1916112" cy="629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743" tIns="37378" rIns="74743" bIns="3737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568" y="239395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ОТРАВЛЕНИЕМ УГАРНЫМ ГАЗОМ ЗА 2022 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827" y="6045211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77" y="6222782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28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60367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58001"/>
              <a:ext cx="9636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705523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36832"/>
              <a:ext cx="739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781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20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1" y="366266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0860"/>
              <a:ext cx="5207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57305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7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395408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5549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зарегистрировано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5549"/>
              <a:r>
                <a:rPr lang="ru-RU" altLang="ru-RU" sz="1700" b="1" dirty="0" smtClean="0">
                  <a:solidFill>
                    <a:srgbClr val="FF0000"/>
                  </a:solidFill>
                </a:rPr>
                <a:t>32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случая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356600" cy="32045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703756" y="462865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115672</TotalTime>
  <Words>1513</Words>
  <Application>Microsoft Office PowerPoint</Application>
  <PresentationFormat>Произвольный</PresentationFormat>
  <Paragraphs>689</Paragraphs>
  <Slides>14</Slides>
  <Notes>8</Notes>
  <HiddenSlides>0</HiddenSlides>
  <MMClips>0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14</vt:i4>
      </vt:variant>
    </vt:vector>
  </HeadingPairs>
  <TitlesOfParts>
    <vt:vector size="20" baseType="lpstr">
      <vt:lpstr>Поток</vt:lpstr>
      <vt:lpstr>3_Поток</vt:lpstr>
      <vt:lpstr>2_Поток</vt:lpstr>
      <vt:lpstr>1_Поток</vt:lpstr>
      <vt:lpstr>22_Тема Office</vt:lpstr>
      <vt:lpstr>21_Тема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6938</cp:revision>
  <cp:lastPrinted>2022-04-13T12:15:18Z</cp:lastPrinted>
  <dcterms:created xsi:type="dcterms:W3CDTF">2016-06-03T06:31:21Z</dcterms:created>
  <dcterms:modified xsi:type="dcterms:W3CDTF">2022-11-03T10:16:47Z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